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9926-C26E-4456-B34A-98FD9889CBB4}" type="datetimeFigureOut">
              <a:rPr lang="it-IT" smtClean="0"/>
              <a:pPr/>
              <a:t>25/11/2019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F4FB6-CF91-4C60-8DAF-7B5A96C91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B27A-7B34-413B-A1B4-6B5B553EB7E9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910A-2F3D-44D1-A37D-314498D3D4F3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5216" y="115823"/>
            <a:ext cx="3648455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02152" y="115823"/>
            <a:ext cx="903731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94789" y="1367688"/>
            <a:ext cx="3750310" cy="4624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23329" y="1372006"/>
            <a:ext cx="4391659" cy="3604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hlink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9FB7-1972-4335-B0F2-72371E3AF4FC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8808" y="128015"/>
            <a:ext cx="1988820" cy="123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6107" y="128015"/>
            <a:ext cx="903732" cy="123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7735-21E0-4B8B-98EE-646B1E09500E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F8F5-A8B4-4930-A946-27E021DC9C51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818" y="383286"/>
            <a:ext cx="320357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539" y="1441068"/>
            <a:ext cx="11132921" cy="479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BB6D-78FC-4EF9-953A-3B76543192B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www.medicina360.com/" TargetMode="Externa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3556" y="243840"/>
            <a:ext cx="1002792" cy="144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2600" y="457200"/>
            <a:ext cx="89674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15" dirty="0">
                <a:solidFill>
                  <a:srgbClr val="000000"/>
                </a:solidFill>
              </a:rPr>
              <a:t>APPARATO</a:t>
            </a:r>
            <a:r>
              <a:rPr sz="5400" spc="-40" dirty="0">
                <a:solidFill>
                  <a:srgbClr val="000000"/>
                </a:solidFill>
              </a:rPr>
              <a:t> </a:t>
            </a:r>
            <a:r>
              <a:rPr sz="5400" spc="-285" dirty="0">
                <a:solidFill>
                  <a:srgbClr val="000000"/>
                </a:solidFill>
              </a:rPr>
              <a:t>RIPRODUTTORE</a:t>
            </a:r>
            <a:endParaRPr sz="5400" dirty="0"/>
          </a:p>
        </p:txBody>
      </p:sp>
      <p:sp>
        <p:nvSpPr>
          <p:cNvPr id="7" name="object 7"/>
          <p:cNvSpPr/>
          <p:nvPr/>
        </p:nvSpPr>
        <p:spPr>
          <a:xfrm>
            <a:off x="999744" y="6195058"/>
            <a:ext cx="441959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D175AC2-F062-4F01-BCDB-EC9C283383B5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2450" y="100483"/>
            <a:ext cx="7638585" cy="6732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7232" y="726948"/>
            <a:ext cx="903732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51530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Apparato </a:t>
            </a:r>
            <a:r>
              <a:rPr spc="-125" dirty="0"/>
              <a:t>riproduttore  </a:t>
            </a:r>
            <a:r>
              <a:rPr spc="-210" dirty="0"/>
              <a:t>femminile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5890" y="2376932"/>
            <a:ext cx="249809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5560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All’esterno: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vulva  </a:t>
            </a:r>
            <a:r>
              <a:rPr sz="2400" spc="-45" dirty="0">
                <a:latin typeface="Arial"/>
                <a:cs typeface="Arial"/>
              </a:rPr>
              <a:t>costituita </a:t>
            </a:r>
            <a:r>
              <a:rPr sz="2400" spc="-10" dirty="0">
                <a:latin typeface="Arial"/>
                <a:cs typeface="Arial"/>
              </a:rPr>
              <a:t>da  </a:t>
            </a:r>
            <a:r>
              <a:rPr sz="2400" spc="-30" dirty="0">
                <a:latin typeface="Arial"/>
                <a:cs typeface="Arial"/>
              </a:rPr>
              <a:t>grandi </a:t>
            </a:r>
            <a:r>
              <a:rPr sz="2400" spc="-180" dirty="0">
                <a:latin typeface="Arial"/>
                <a:cs typeface="Arial"/>
              </a:rPr>
              <a:t>e </a:t>
            </a:r>
            <a:r>
              <a:rPr sz="2400" spc="-110" dirty="0">
                <a:latin typeface="Arial"/>
                <a:cs typeface="Arial"/>
              </a:rPr>
              <a:t>piccole  </a:t>
            </a:r>
            <a:r>
              <a:rPr sz="2400" spc="-5" dirty="0">
                <a:latin typeface="Arial"/>
                <a:cs typeface="Arial"/>
              </a:rPr>
              <a:t>labbra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0" dirty="0">
                <a:latin typeface="Arial"/>
                <a:cs typeface="Arial"/>
              </a:rPr>
              <a:t>All’interno: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ovaie,  </a:t>
            </a:r>
            <a:r>
              <a:rPr sz="2400" spc="-10" dirty="0">
                <a:latin typeface="Arial"/>
                <a:cs typeface="Arial"/>
              </a:rPr>
              <a:t>ovidotti, </a:t>
            </a:r>
            <a:r>
              <a:rPr sz="2400" spc="-50" dirty="0">
                <a:latin typeface="Arial"/>
                <a:cs typeface="Arial"/>
              </a:rPr>
              <a:t>utero,  vagina,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clitoride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FD8922D-51E1-4F7D-A19C-AAFB7CC53D93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20011" y="239268"/>
            <a:ext cx="90373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1468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O</a:t>
            </a:r>
            <a:r>
              <a:rPr spc="10" dirty="0"/>
              <a:t>o</a:t>
            </a:r>
            <a:r>
              <a:rPr spc="100" dirty="0"/>
              <a:t>c</a:t>
            </a:r>
            <a:r>
              <a:rPr spc="-155" dirty="0"/>
              <a:t>i</a:t>
            </a:r>
            <a:r>
              <a:rPr spc="-40" dirty="0"/>
              <a:t>ti</a:t>
            </a:r>
          </a:p>
        </p:txBody>
      </p:sp>
      <p:sp>
        <p:nvSpPr>
          <p:cNvPr id="5" name="object 5"/>
          <p:cNvSpPr/>
          <p:nvPr/>
        </p:nvSpPr>
        <p:spPr>
          <a:xfrm>
            <a:off x="5791200" y="246129"/>
            <a:ext cx="5283200" cy="661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616" y="1871929"/>
            <a:ext cx="405002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388" marR="207645" indent="-166688">
              <a:lnSpc>
                <a:spcPct val="100000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2400" spc="-85" dirty="0">
                <a:latin typeface="Arial"/>
                <a:cs typeface="Arial"/>
              </a:rPr>
              <a:t>Gli </a:t>
            </a:r>
            <a:r>
              <a:rPr sz="2400" spc="-60" dirty="0">
                <a:latin typeface="Arial"/>
                <a:cs typeface="Arial"/>
              </a:rPr>
              <a:t>oociti </a:t>
            </a:r>
            <a:r>
              <a:rPr sz="2400" spc="-20" dirty="0">
                <a:latin typeface="Arial"/>
                <a:cs typeface="Arial"/>
              </a:rPr>
              <a:t>primari, </a:t>
            </a:r>
            <a:r>
              <a:rPr sz="2400" spc="-95" dirty="0">
                <a:latin typeface="Arial"/>
                <a:cs typeface="Arial"/>
              </a:rPr>
              <a:t>presenti  </a:t>
            </a:r>
            <a:r>
              <a:rPr sz="2400" spc="-5" dirty="0">
                <a:latin typeface="Arial"/>
                <a:cs typeface="Arial"/>
              </a:rPr>
              <a:t>dalla </a:t>
            </a:r>
            <a:r>
              <a:rPr sz="2400" spc="-105" dirty="0">
                <a:latin typeface="Arial"/>
                <a:cs typeface="Arial"/>
              </a:rPr>
              <a:t>nascita, </a:t>
            </a:r>
            <a:r>
              <a:rPr sz="2400" spc="-245" dirty="0">
                <a:latin typeface="Arial"/>
                <a:cs typeface="Arial"/>
              </a:rPr>
              <a:t>si </a:t>
            </a:r>
            <a:r>
              <a:rPr sz="2400" spc="-55" dirty="0">
                <a:latin typeface="Arial"/>
                <a:cs typeface="Arial"/>
              </a:rPr>
              <a:t>trasformano </a:t>
            </a:r>
            <a:r>
              <a:rPr sz="2400" spc="-50" dirty="0">
                <a:latin typeface="Arial"/>
                <a:cs typeface="Arial"/>
              </a:rPr>
              <a:t>in  </a:t>
            </a:r>
            <a:r>
              <a:rPr sz="2400" spc="-60" dirty="0">
                <a:latin typeface="Arial"/>
                <a:cs typeface="Arial"/>
              </a:rPr>
              <a:t>oociti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secondari</a:t>
            </a:r>
            <a:endParaRPr sz="2400" dirty="0">
              <a:latin typeface="Arial"/>
              <a:cs typeface="Arial"/>
            </a:endParaRPr>
          </a:p>
          <a:p>
            <a:pPr marL="179388" marR="224790" indent="-166688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5" dirty="0">
                <a:latin typeface="Arial"/>
                <a:cs typeface="Arial"/>
              </a:rPr>
              <a:t>Il </a:t>
            </a:r>
            <a:r>
              <a:rPr sz="2400" spc="-95" dirty="0">
                <a:latin typeface="Arial"/>
                <a:cs typeface="Arial"/>
              </a:rPr>
              <a:t>corpo </a:t>
            </a:r>
            <a:r>
              <a:rPr sz="2400" spc="-35" dirty="0">
                <a:latin typeface="Arial"/>
                <a:cs typeface="Arial"/>
              </a:rPr>
              <a:t>luteo </a:t>
            </a:r>
            <a:r>
              <a:rPr sz="2400" spc="-180" dirty="0">
                <a:latin typeface="Arial"/>
                <a:cs typeface="Arial"/>
              </a:rPr>
              <a:t>è </a:t>
            </a:r>
            <a:r>
              <a:rPr sz="2400" spc="-35" dirty="0">
                <a:latin typeface="Arial"/>
                <a:cs typeface="Arial"/>
              </a:rPr>
              <a:t>una </a:t>
            </a:r>
            <a:r>
              <a:rPr sz="2400" spc="-10" dirty="0">
                <a:latin typeface="Arial"/>
                <a:cs typeface="Arial"/>
              </a:rPr>
              <a:t>struttura  </a:t>
            </a:r>
            <a:r>
              <a:rPr sz="2400" spc="-80" dirty="0">
                <a:latin typeface="Arial"/>
                <a:cs typeface="Arial"/>
              </a:rPr>
              <a:t>endocrina</a:t>
            </a:r>
            <a:endParaRPr sz="2400" dirty="0">
              <a:latin typeface="Arial"/>
              <a:cs typeface="Arial"/>
            </a:endParaRPr>
          </a:p>
          <a:p>
            <a:pPr marL="179388" marR="5080" indent="-166688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2400" spc="-330" dirty="0">
                <a:latin typeface="Arial"/>
                <a:cs typeface="Arial"/>
              </a:rPr>
              <a:t>Se </a:t>
            </a:r>
            <a:r>
              <a:rPr sz="2400" spc="-50" dirty="0">
                <a:latin typeface="Arial"/>
                <a:cs typeface="Arial"/>
              </a:rPr>
              <a:t>un </a:t>
            </a:r>
            <a:r>
              <a:rPr sz="2400" spc="-60" dirty="0">
                <a:latin typeface="Arial"/>
                <a:cs typeface="Arial"/>
              </a:rPr>
              <a:t>oocita </a:t>
            </a:r>
            <a:r>
              <a:rPr sz="2400" spc="-90" dirty="0">
                <a:latin typeface="Arial"/>
                <a:cs typeface="Arial"/>
              </a:rPr>
              <a:t>viene </a:t>
            </a:r>
            <a:r>
              <a:rPr sz="2400" spc="-65" dirty="0">
                <a:latin typeface="Arial"/>
                <a:cs typeface="Arial"/>
              </a:rPr>
              <a:t>fecondato  </a:t>
            </a:r>
            <a:r>
              <a:rPr sz="2400" spc="-55" dirty="0">
                <a:latin typeface="Arial"/>
                <a:cs typeface="Arial"/>
              </a:rPr>
              <a:t>nella </a:t>
            </a:r>
            <a:r>
              <a:rPr sz="2400" spc="25" dirty="0">
                <a:latin typeface="Arial"/>
                <a:cs typeface="Arial"/>
              </a:rPr>
              <a:t>tuba </a:t>
            </a:r>
            <a:r>
              <a:rPr sz="2400" spc="-245" dirty="0">
                <a:latin typeface="Arial"/>
                <a:cs typeface="Arial"/>
              </a:rPr>
              <a:t>si </a:t>
            </a:r>
            <a:r>
              <a:rPr sz="2400" spc="-50" dirty="0">
                <a:latin typeface="Arial"/>
                <a:cs typeface="Arial"/>
              </a:rPr>
              <a:t>ha </a:t>
            </a:r>
            <a:r>
              <a:rPr sz="2400" spc="-35" dirty="0">
                <a:latin typeface="Arial"/>
                <a:cs typeface="Arial"/>
              </a:rPr>
              <a:t>una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gravidanza  </a:t>
            </a:r>
            <a:r>
              <a:rPr sz="2400" spc="-30" dirty="0">
                <a:latin typeface="Arial"/>
                <a:cs typeface="Arial"/>
              </a:rPr>
              <a:t>extrauterina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875BB6E-1C4E-4FCB-B89A-A423E8719E8A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8675" y="476313"/>
            <a:ext cx="6272149" cy="597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8496" y="367284"/>
            <a:ext cx="903731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3641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Ciclo</a:t>
            </a:r>
            <a:r>
              <a:rPr spc="215" dirty="0"/>
              <a:t> </a:t>
            </a:r>
            <a:r>
              <a:rPr spc="-114" dirty="0"/>
              <a:t>mestruale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1614" y="1670430"/>
            <a:ext cx="487235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Durata </a:t>
            </a:r>
            <a:r>
              <a:rPr sz="2400" spc="-100" dirty="0">
                <a:latin typeface="Arial"/>
                <a:cs typeface="Arial"/>
              </a:rPr>
              <a:t>circa </a:t>
            </a:r>
            <a:r>
              <a:rPr sz="2400" spc="-204" dirty="0">
                <a:latin typeface="Arial"/>
                <a:cs typeface="Arial"/>
              </a:rPr>
              <a:t>28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giorni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marR="16700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latin typeface="Arial"/>
                <a:cs typeface="Arial"/>
              </a:rPr>
              <a:t>Ormoni: </a:t>
            </a:r>
            <a:r>
              <a:rPr sz="2400" spc="-114" dirty="0">
                <a:latin typeface="Arial"/>
                <a:cs typeface="Arial"/>
              </a:rPr>
              <a:t>estrogeni, </a:t>
            </a:r>
            <a:r>
              <a:rPr sz="2400" spc="-110" dirty="0">
                <a:latin typeface="Arial"/>
                <a:cs typeface="Arial"/>
              </a:rPr>
              <a:t>progesterone,  </a:t>
            </a:r>
            <a:r>
              <a:rPr sz="2400" spc="-50" dirty="0">
                <a:latin typeface="Arial"/>
                <a:cs typeface="Arial"/>
              </a:rPr>
              <a:t>gonadotropine </a:t>
            </a:r>
            <a:r>
              <a:rPr sz="2400" spc="-85" dirty="0">
                <a:latin typeface="Arial"/>
                <a:cs typeface="Arial"/>
              </a:rPr>
              <a:t>ipofisarie, </a:t>
            </a:r>
            <a:r>
              <a:rPr sz="2400" spc="5" dirty="0">
                <a:latin typeface="Arial"/>
                <a:cs typeface="Arial"/>
              </a:rPr>
              <a:t>fattore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  </a:t>
            </a:r>
            <a:r>
              <a:rPr sz="2400" spc="-110" dirty="0">
                <a:latin typeface="Arial"/>
                <a:cs typeface="Arial"/>
              </a:rPr>
              <a:t>rilascio </a:t>
            </a:r>
            <a:r>
              <a:rPr sz="2400" spc="-75" dirty="0">
                <a:latin typeface="Arial"/>
                <a:cs typeface="Arial"/>
              </a:rPr>
              <a:t>delle </a:t>
            </a:r>
            <a:r>
              <a:rPr sz="2400" spc="-50" dirty="0">
                <a:latin typeface="Arial"/>
                <a:cs typeface="Arial"/>
              </a:rPr>
              <a:t>gonadotropine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75" dirty="0">
                <a:latin typeface="Arial"/>
                <a:cs typeface="Arial"/>
              </a:rPr>
              <a:t>Fasi </a:t>
            </a:r>
            <a:r>
              <a:rPr sz="2400" spc="-95" dirty="0">
                <a:latin typeface="Arial"/>
                <a:cs typeface="Arial"/>
              </a:rPr>
              <a:t>ovariche: </a:t>
            </a:r>
            <a:r>
              <a:rPr sz="2400" spc="-70" dirty="0">
                <a:latin typeface="Arial"/>
                <a:cs typeface="Arial"/>
              </a:rPr>
              <a:t>follicolare,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ovulazione,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45" dirty="0">
                <a:latin typeface="Arial"/>
                <a:cs typeface="Arial"/>
              </a:rPr>
              <a:t>luteinica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34290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75" dirty="0">
                <a:latin typeface="Arial"/>
                <a:cs typeface="Arial"/>
              </a:rPr>
              <a:t>Fasi </a:t>
            </a:r>
            <a:r>
              <a:rPr sz="2400" spc="-65" dirty="0">
                <a:latin typeface="Arial"/>
                <a:cs typeface="Arial"/>
              </a:rPr>
              <a:t>uterine: </a:t>
            </a:r>
            <a:r>
              <a:rPr sz="2400" spc="-175" dirty="0">
                <a:latin typeface="Arial"/>
                <a:cs typeface="Arial"/>
              </a:rPr>
              <a:t>flusso </a:t>
            </a:r>
            <a:r>
              <a:rPr sz="2400" spc="-85" dirty="0">
                <a:latin typeface="Arial"/>
                <a:cs typeface="Arial"/>
              </a:rPr>
              <a:t>mestruale, </a:t>
            </a:r>
            <a:r>
              <a:rPr sz="2400" spc="-160" dirty="0">
                <a:latin typeface="Arial"/>
                <a:cs typeface="Arial"/>
              </a:rPr>
              <a:t>fase  </a:t>
            </a:r>
            <a:r>
              <a:rPr sz="2400" spc="-20" dirty="0">
                <a:latin typeface="Arial"/>
                <a:cs typeface="Arial"/>
              </a:rPr>
              <a:t>proliferativa, </a:t>
            </a:r>
            <a:r>
              <a:rPr sz="2400" spc="-160" dirty="0">
                <a:latin typeface="Arial"/>
                <a:cs typeface="Arial"/>
              </a:rPr>
              <a:t>fase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secrezione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B4CEDA4-58C1-4078-BE3D-41FBF276696F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62200" y="228600"/>
            <a:ext cx="90373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2320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45" dirty="0"/>
              <a:t>M</a:t>
            </a:r>
            <a:r>
              <a:rPr spc="-275" dirty="0"/>
              <a:t>a</a:t>
            </a:r>
            <a:r>
              <a:rPr spc="-575" dirty="0"/>
              <a:t>m</a:t>
            </a:r>
            <a:r>
              <a:rPr spc="-555" dirty="0"/>
              <a:t>m</a:t>
            </a:r>
            <a:r>
              <a:rPr spc="-20" dirty="0"/>
              <a:t>e</a:t>
            </a:r>
            <a:r>
              <a:rPr spc="-5" dirty="0"/>
              <a:t>l</a:t>
            </a:r>
            <a:r>
              <a:rPr spc="-155" dirty="0"/>
              <a:t>l</a:t>
            </a:r>
            <a:r>
              <a:rPr spc="125" dirty="0"/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5832475" y="96837"/>
            <a:ext cx="5469001" cy="657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1440002"/>
            <a:ext cx="49383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275" dirty="0">
                <a:latin typeface="Arial"/>
                <a:cs typeface="Arial"/>
              </a:rPr>
              <a:t>Sospese </a:t>
            </a:r>
            <a:r>
              <a:rPr sz="2400" spc="20" dirty="0">
                <a:latin typeface="Arial"/>
                <a:cs typeface="Arial"/>
              </a:rPr>
              <a:t>tramite </a:t>
            </a:r>
            <a:r>
              <a:rPr sz="2400" spc="-140" dirty="0">
                <a:latin typeface="Arial"/>
                <a:cs typeface="Arial"/>
              </a:rPr>
              <a:t>tessuto </a:t>
            </a:r>
            <a:r>
              <a:rPr sz="2400" spc="-50" dirty="0">
                <a:latin typeface="Arial"/>
                <a:cs typeface="Arial"/>
              </a:rPr>
              <a:t>connettivo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ai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pettorali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99085" marR="65849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0" dirty="0">
                <a:latin typeface="Arial"/>
                <a:cs typeface="Arial"/>
              </a:rPr>
              <a:t>Formate </a:t>
            </a:r>
            <a:r>
              <a:rPr sz="2400" spc="-5" dirty="0">
                <a:latin typeface="Arial"/>
                <a:cs typeface="Arial"/>
              </a:rPr>
              <a:t>da </a:t>
            </a:r>
            <a:r>
              <a:rPr sz="2400" spc="-35" dirty="0">
                <a:latin typeface="Arial"/>
                <a:cs typeface="Arial"/>
              </a:rPr>
              <a:t>lobi </a:t>
            </a:r>
            <a:r>
              <a:rPr sz="2400" spc="-180" dirty="0">
                <a:latin typeface="Arial"/>
                <a:cs typeface="Arial"/>
              </a:rPr>
              <a:t>e </a:t>
            </a:r>
            <a:r>
              <a:rPr sz="2400" spc="-75" dirty="0">
                <a:latin typeface="Arial"/>
                <a:cs typeface="Arial"/>
              </a:rPr>
              <a:t>circondate </a:t>
            </a:r>
            <a:r>
              <a:rPr sz="2400" spc="-10" dirty="0">
                <a:latin typeface="Arial"/>
                <a:cs typeface="Arial"/>
              </a:rPr>
              <a:t>di  </a:t>
            </a:r>
            <a:r>
              <a:rPr sz="2400" spc="-140" dirty="0">
                <a:latin typeface="Arial"/>
                <a:cs typeface="Arial"/>
              </a:rPr>
              <a:t>tessuto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adiposo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299085" marR="5905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90" dirty="0">
                <a:latin typeface="Arial"/>
                <a:cs typeface="Arial"/>
              </a:rPr>
              <a:t>Producono </a:t>
            </a:r>
            <a:r>
              <a:rPr sz="2400" spc="-10" dirty="0">
                <a:latin typeface="Arial"/>
                <a:cs typeface="Arial"/>
              </a:rPr>
              <a:t>latte, </a:t>
            </a:r>
            <a:r>
              <a:rPr sz="2400" spc="-175" dirty="0">
                <a:latin typeface="Arial"/>
                <a:cs typeface="Arial"/>
              </a:rPr>
              <a:t>che </a:t>
            </a:r>
            <a:r>
              <a:rPr sz="2400" spc="-275" dirty="0">
                <a:latin typeface="Arial"/>
                <a:cs typeface="Arial"/>
              </a:rPr>
              <a:t>esce </a:t>
            </a:r>
            <a:r>
              <a:rPr sz="2400" spc="-50" dirty="0">
                <a:latin typeface="Arial"/>
                <a:cs typeface="Arial"/>
              </a:rPr>
              <a:t>attraverso  </a:t>
            </a:r>
            <a:r>
              <a:rPr sz="2400" spc="30" dirty="0">
                <a:latin typeface="Arial"/>
                <a:cs typeface="Arial"/>
              </a:rPr>
              <a:t>dotti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galattofori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D68EB8C-7556-4486-BAFB-CCCD93FDDB27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51147" y="271272"/>
            <a:ext cx="903731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3648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Contraccezione</a:t>
            </a:r>
          </a:p>
        </p:txBody>
      </p:sp>
      <p:sp>
        <p:nvSpPr>
          <p:cNvPr id="5" name="object 5"/>
          <p:cNvSpPr/>
          <p:nvPr/>
        </p:nvSpPr>
        <p:spPr>
          <a:xfrm>
            <a:off x="6705600" y="228600"/>
            <a:ext cx="3576828" cy="430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4572000"/>
            <a:ext cx="2773679" cy="2048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9715" y="4280915"/>
            <a:ext cx="661415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9600" y="1295400"/>
            <a:ext cx="5836285" cy="47980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120140" indent="-287020">
              <a:lnSpc>
                <a:spcPct val="100000"/>
              </a:lnSpc>
              <a:spcBef>
                <a:spcPts val="1540"/>
              </a:spcBef>
              <a:buChar char="•"/>
              <a:tabLst>
                <a:tab pos="1120140" algn="l"/>
                <a:tab pos="1120775" algn="l"/>
              </a:tabLst>
            </a:pPr>
            <a:r>
              <a:rPr sz="2400" spc="-105" dirty="0">
                <a:latin typeface="Arial"/>
                <a:cs typeface="Arial"/>
              </a:rPr>
              <a:t>Sterilizzazione</a:t>
            </a:r>
            <a:endParaRPr sz="2400" dirty="0">
              <a:latin typeface="Arial"/>
              <a:cs typeface="Arial"/>
            </a:endParaRPr>
          </a:p>
          <a:p>
            <a:pPr marL="1120140" indent="-287020">
              <a:lnSpc>
                <a:spcPct val="100000"/>
              </a:lnSpc>
              <a:spcBef>
                <a:spcPts val="1445"/>
              </a:spcBef>
              <a:buChar char="•"/>
              <a:tabLst>
                <a:tab pos="1120140" algn="l"/>
                <a:tab pos="1120775" algn="l"/>
              </a:tabLst>
            </a:pPr>
            <a:r>
              <a:rPr sz="2400" spc="-160" dirty="0">
                <a:latin typeface="Arial"/>
                <a:cs typeface="Arial"/>
              </a:rPr>
              <a:t>Tecniche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ormonali</a:t>
            </a:r>
            <a:endParaRPr sz="2400" dirty="0">
              <a:latin typeface="Arial"/>
              <a:cs typeface="Arial"/>
            </a:endParaRPr>
          </a:p>
          <a:p>
            <a:pPr marL="112014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1120140" algn="l"/>
                <a:tab pos="1120775" algn="l"/>
              </a:tabLst>
            </a:pPr>
            <a:r>
              <a:rPr sz="2400" spc="-160" dirty="0">
                <a:latin typeface="Arial"/>
                <a:cs typeface="Arial"/>
              </a:rPr>
              <a:t>Tecniche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barriera</a:t>
            </a:r>
            <a:endParaRPr sz="2400" dirty="0">
              <a:latin typeface="Arial"/>
              <a:cs typeface="Arial"/>
            </a:endParaRPr>
          </a:p>
          <a:p>
            <a:pPr marL="112014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1120140" algn="l"/>
                <a:tab pos="1120775" algn="l"/>
              </a:tabLst>
            </a:pPr>
            <a:r>
              <a:rPr sz="2400" spc="-105" dirty="0">
                <a:latin typeface="Arial"/>
                <a:cs typeface="Arial"/>
              </a:rPr>
              <a:t>Dispositivo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intrauterino</a:t>
            </a:r>
            <a:endParaRPr sz="2400" dirty="0">
              <a:latin typeface="Arial"/>
              <a:cs typeface="Arial"/>
            </a:endParaRPr>
          </a:p>
          <a:p>
            <a:pPr marL="112014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1120140" algn="l"/>
                <a:tab pos="1120775" algn="l"/>
              </a:tabLst>
            </a:pPr>
            <a:r>
              <a:rPr sz="2400" spc="-45" dirty="0">
                <a:latin typeface="Arial"/>
                <a:cs typeface="Arial"/>
              </a:rPr>
              <a:t>Metodi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«naturali»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200" b="1" spc="-100" dirty="0">
                <a:solidFill>
                  <a:srgbClr val="974707"/>
                </a:solidFill>
                <a:latin typeface="Times New Roman"/>
                <a:cs typeface="Times New Roman"/>
              </a:rPr>
              <a:t>Per </a:t>
            </a:r>
            <a:r>
              <a:rPr sz="3200" b="1" spc="-65" dirty="0">
                <a:solidFill>
                  <a:srgbClr val="974707"/>
                </a:solidFill>
                <a:latin typeface="Times New Roman"/>
                <a:cs typeface="Times New Roman"/>
              </a:rPr>
              <a:t>diagnosticare </a:t>
            </a:r>
            <a:r>
              <a:rPr sz="3200" b="1" spc="-160" dirty="0">
                <a:solidFill>
                  <a:srgbClr val="974707"/>
                </a:solidFill>
                <a:latin typeface="Times New Roman"/>
                <a:cs typeface="Times New Roman"/>
              </a:rPr>
              <a:t>una</a:t>
            </a:r>
            <a:r>
              <a:rPr sz="3200" b="1" spc="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3200" b="1" spc="-75" dirty="0">
                <a:solidFill>
                  <a:srgbClr val="974707"/>
                </a:solidFill>
                <a:latin typeface="Times New Roman"/>
                <a:cs typeface="Times New Roman"/>
              </a:rPr>
              <a:t>gravidanza..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120140" indent="-287020">
              <a:lnSpc>
                <a:spcPct val="100000"/>
              </a:lnSpc>
              <a:buChar char="•"/>
              <a:tabLst>
                <a:tab pos="1120140" algn="l"/>
                <a:tab pos="1120775" algn="l"/>
              </a:tabLst>
            </a:pPr>
            <a:r>
              <a:rPr sz="2400" spc="-90" dirty="0">
                <a:latin typeface="Arial"/>
                <a:cs typeface="Arial"/>
              </a:rPr>
              <a:t>Analisi </a:t>
            </a:r>
            <a:r>
              <a:rPr sz="2400" spc="-65" dirty="0">
                <a:latin typeface="Arial"/>
                <a:cs typeface="Arial"/>
              </a:rPr>
              <a:t>del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sangue</a:t>
            </a:r>
            <a:endParaRPr sz="2400" dirty="0">
              <a:latin typeface="Arial"/>
              <a:cs typeface="Arial"/>
            </a:endParaRPr>
          </a:p>
          <a:p>
            <a:pPr marL="112014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1120140" algn="l"/>
                <a:tab pos="1120775" algn="l"/>
              </a:tabLst>
            </a:pPr>
            <a:r>
              <a:rPr sz="2400" spc="-90" dirty="0">
                <a:latin typeface="Arial"/>
                <a:cs typeface="Arial"/>
              </a:rPr>
              <a:t>Analisi </a:t>
            </a:r>
            <a:r>
              <a:rPr sz="2400" spc="-75" dirty="0">
                <a:latin typeface="Arial"/>
                <a:cs typeface="Arial"/>
              </a:rPr>
              <a:t>delle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urine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62FD22C-C309-4101-B3C7-CB9585187E9F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1066800"/>
            <a:ext cx="73914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0028" y="0"/>
            <a:ext cx="5871972" cy="3573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2932" y="3543300"/>
            <a:ext cx="73914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000" y="1143000"/>
            <a:ext cx="5379720" cy="507555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3600" b="1" spc="20" dirty="0">
                <a:solidFill>
                  <a:srgbClr val="974707"/>
                </a:solidFill>
                <a:latin typeface="Times New Roman"/>
                <a:cs typeface="Times New Roman"/>
              </a:rPr>
              <a:t>Naturale</a:t>
            </a:r>
            <a:endParaRPr sz="3600" b="1" dirty="0">
              <a:latin typeface="Times New Roman"/>
              <a:cs typeface="Times New Roman"/>
            </a:endParaRPr>
          </a:p>
          <a:p>
            <a:pPr marL="803910" indent="-287020">
              <a:lnSpc>
                <a:spcPct val="100000"/>
              </a:lnSpc>
              <a:spcBef>
                <a:spcPts val="950"/>
              </a:spcBef>
              <a:buChar char="•"/>
              <a:tabLst>
                <a:tab pos="803275" algn="l"/>
                <a:tab pos="804545" algn="l"/>
              </a:tabLst>
            </a:pPr>
            <a:r>
              <a:rPr sz="2400" spc="-100" dirty="0">
                <a:latin typeface="Arial"/>
                <a:cs typeface="Arial"/>
              </a:rPr>
              <a:t>Eiaculazione </a:t>
            </a:r>
            <a:r>
              <a:rPr sz="2400" spc="-35" dirty="0">
                <a:latin typeface="Arial"/>
                <a:cs typeface="Arial"/>
              </a:rPr>
              <a:t>all’interno </a:t>
            </a:r>
            <a:r>
              <a:rPr sz="2400" spc="-40" dirty="0">
                <a:latin typeface="Arial"/>
                <a:cs typeface="Arial"/>
              </a:rPr>
              <a:t>della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vagina</a:t>
            </a:r>
            <a:endParaRPr sz="2400" dirty="0">
              <a:latin typeface="Arial"/>
              <a:cs typeface="Arial"/>
            </a:endParaRPr>
          </a:p>
          <a:p>
            <a:pPr marL="803910" indent="-287020">
              <a:lnSpc>
                <a:spcPct val="100000"/>
              </a:lnSpc>
              <a:spcBef>
                <a:spcPts val="1445"/>
              </a:spcBef>
              <a:buChar char="•"/>
              <a:tabLst>
                <a:tab pos="803275" algn="l"/>
                <a:tab pos="804545" algn="l"/>
              </a:tabLst>
            </a:pPr>
            <a:r>
              <a:rPr sz="2400" spc="-25" dirty="0">
                <a:latin typeface="Arial"/>
                <a:cs typeface="Arial"/>
              </a:rPr>
              <a:t>Arrivo </a:t>
            </a:r>
            <a:r>
              <a:rPr sz="2400" spc="-50" dirty="0">
                <a:latin typeface="Arial"/>
                <a:cs typeface="Arial"/>
              </a:rPr>
              <a:t>alle </a:t>
            </a:r>
            <a:r>
              <a:rPr sz="2400" spc="-15" dirty="0">
                <a:latin typeface="Arial"/>
                <a:cs typeface="Arial"/>
              </a:rPr>
              <a:t>tube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ovariche</a:t>
            </a:r>
            <a:endParaRPr sz="2400" dirty="0">
              <a:latin typeface="Arial"/>
              <a:cs typeface="Arial"/>
            </a:endParaRPr>
          </a:p>
          <a:p>
            <a:pPr marL="80391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803275" algn="l"/>
                <a:tab pos="804545" algn="l"/>
              </a:tabLst>
            </a:pPr>
            <a:r>
              <a:rPr sz="2400" spc="-75" dirty="0">
                <a:latin typeface="Arial"/>
                <a:cs typeface="Arial"/>
              </a:rPr>
              <a:t>Incontro </a:t>
            </a:r>
            <a:r>
              <a:rPr sz="2400" spc="-180" dirty="0">
                <a:latin typeface="Arial"/>
                <a:cs typeface="Arial"/>
              </a:rPr>
              <a:t>ingresso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nell’oocita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30" dirty="0">
                <a:solidFill>
                  <a:srgbClr val="974707"/>
                </a:solidFill>
                <a:latin typeface="Times New Roman"/>
                <a:cs typeface="Times New Roman"/>
              </a:rPr>
              <a:t>Assistita</a:t>
            </a:r>
            <a:endParaRPr sz="3600" b="1" dirty="0">
              <a:latin typeface="Times New Roman"/>
              <a:cs typeface="Times New Roman"/>
            </a:endParaRPr>
          </a:p>
          <a:p>
            <a:pPr marL="803910" indent="-287020">
              <a:lnSpc>
                <a:spcPct val="100000"/>
              </a:lnSpc>
              <a:spcBef>
                <a:spcPts val="3215"/>
              </a:spcBef>
              <a:buChar char="•"/>
              <a:tabLst>
                <a:tab pos="803275" algn="l"/>
                <a:tab pos="804545" algn="l"/>
              </a:tabLst>
            </a:pPr>
            <a:r>
              <a:rPr sz="2400" spc="-114" dirty="0">
                <a:latin typeface="Arial"/>
                <a:cs typeface="Arial"/>
              </a:rPr>
              <a:t>Inseminazione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artificiale</a:t>
            </a:r>
            <a:endParaRPr sz="2400" dirty="0">
              <a:latin typeface="Arial"/>
              <a:cs typeface="Arial"/>
            </a:endParaRPr>
          </a:p>
          <a:p>
            <a:pPr marL="803910" indent="-287020">
              <a:lnSpc>
                <a:spcPct val="100000"/>
              </a:lnSpc>
              <a:spcBef>
                <a:spcPts val="1445"/>
              </a:spcBef>
              <a:buChar char="•"/>
              <a:tabLst>
                <a:tab pos="803275" algn="l"/>
                <a:tab pos="804545" algn="l"/>
              </a:tabLst>
            </a:pPr>
            <a:r>
              <a:rPr sz="2400" spc="-85" dirty="0">
                <a:latin typeface="Arial"/>
                <a:cs typeface="Arial"/>
              </a:rPr>
              <a:t>Trasferimento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intratubarico</a:t>
            </a:r>
            <a:endParaRPr sz="2400" dirty="0">
              <a:latin typeface="Arial"/>
              <a:cs typeface="Arial"/>
            </a:endParaRPr>
          </a:p>
          <a:p>
            <a:pPr marL="80391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803275" algn="l"/>
                <a:tab pos="804545" algn="l"/>
              </a:tabLst>
            </a:pPr>
            <a:r>
              <a:rPr sz="2400" spc="-120" dirty="0">
                <a:latin typeface="Arial"/>
                <a:cs typeface="Arial"/>
              </a:rPr>
              <a:t>Fecondazione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vitro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79291" y="201168"/>
            <a:ext cx="903732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3203575" cy="69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Fecondazione</a:t>
            </a:r>
          </a:p>
        </p:txBody>
      </p:sp>
      <p:sp>
        <p:nvSpPr>
          <p:cNvPr id="11" name="object 11"/>
          <p:cNvSpPr/>
          <p:nvPr/>
        </p:nvSpPr>
        <p:spPr>
          <a:xfrm>
            <a:off x="6382511" y="3604258"/>
            <a:ext cx="5809488" cy="3253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0A6A2D7-AD7D-4BC6-9B95-514CDF7AB5E9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1049270"/>
            <a:ext cx="8356391" cy="552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0544" y="3201923"/>
            <a:ext cx="659891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244" y="3742944"/>
            <a:ext cx="3779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1219200"/>
            <a:ext cx="3505200" cy="41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0" dirty="0">
                <a:latin typeface="Arial"/>
                <a:cs typeface="Arial"/>
              </a:rPr>
              <a:t>2 </a:t>
            </a:r>
            <a:r>
              <a:rPr sz="2400" spc="-130" dirty="0">
                <a:latin typeface="Arial"/>
                <a:cs typeface="Arial"/>
              </a:rPr>
              <a:t>fasi: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segmentazione</a:t>
            </a:r>
            <a:endParaRPr sz="2400" dirty="0">
              <a:latin typeface="Arial"/>
              <a:cs typeface="Arial"/>
            </a:endParaRPr>
          </a:p>
          <a:p>
            <a:pPr marR="540385" algn="ctr">
              <a:lnSpc>
                <a:spcPct val="100000"/>
              </a:lnSpc>
            </a:pPr>
            <a:r>
              <a:rPr sz="2400" spc="-100" dirty="0">
                <a:latin typeface="Arial"/>
                <a:cs typeface="Arial"/>
              </a:rPr>
              <a:t>blastocisti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32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Annessi</a:t>
            </a:r>
            <a:r>
              <a:rPr sz="3200" b="1" spc="1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974707"/>
                </a:solidFill>
                <a:latin typeface="Times New Roman"/>
                <a:cs typeface="Times New Roman"/>
              </a:rPr>
              <a:t>embrionali:</a:t>
            </a:r>
            <a:endParaRPr sz="3200" b="1" dirty="0">
              <a:latin typeface="Times New Roman"/>
              <a:cs typeface="Times New Roman"/>
            </a:endParaRPr>
          </a:p>
          <a:p>
            <a:pPr marL="306705" indent="-286385">
              <a:lnSpc>
                <a:spcPct val="100000"/>
              </a:lnSpc>
              <a:spcBef>
                <a:spcPts val="2010"/>
              </a:spcBef>
              <a:buChar char="•"/>
              <a:tabLst>
                <a:tab pos="306705" algn="l"/>
                <a:tab pos="307340" algn="l"/>
              </a:tabLst>
            </a:pPr>
            <a:r>
              <a:rPr sz="2400" spc="-215" dirty="0">
                <a:latin typeface="Arial"/>
                <a:cs typeface="Arial"/>
              </a:rPr>
              <a:t>Sacco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vitellino</a:t>
            </a:r>
            <a:endParaRPr sz="2400" dirty="0">
              <a:latin typeface="Arial"/>
              <a:cs typeface="Arial"/>
            </a:endParaRPr>
          </a:p>
          <a:p>
            <a:pPr marL="306705" indent="-286385">
              <a:lnSpc>
                <a:spcPct val="100000"/>
              </a:lnSpc>
              <a:buChar char="•"/>
              <a:tabLst>
                <a:tab pos="306705" algn="l"/>
                <a:tab pos="307340" algn="l"/>
              </a:tabLst>
            </a:pPr>
            <a:r>
              <a:rPr sz="2400" spc="-65" dirty="0">
                <a:latin typeface="Arial"/>
                <a:cs typeface="Arial"/>
              </a:rPr>
              <a:t>Placenta</a:t>
            </a:r>
            <a:endParaRPr sz="2400" dirty="0">
              <a:latin typeface="Arial"/>
              <a:cs typeface="Arial"/>
            </a:endParaRPr>
          </a:p>
          <a:p>
            <a:pPr marL="30670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306705" algn="l"/>
                <a:tab pos="307340" algn="l"/>
              </a:tabLst>
            </a:pPr>
            <a:r>
              <a:rPr sz="2400" spc="-114" dirty="0">
                <a:latin typeface="Arial"/>
                <a:cs typeface="Arial"/>
              </a:rPr>
              <a:t>Cordone</a:t>
            </a:r>
            <a:r>
              <a:rPr sz="2400" spc="-75" dirty="0">
                <a:latin typeface="Arial"/>
                <a:cs typeface="Arial"/>
              </a:rPr>
              <a:t> ombelicale</a:t>
            </a:r>
            <a:endParaRPr sz="2400" dirty="0">
              <a:latin typeface="Arial"/>
              <a:cs typeface="Arial"/>
            </a:endParaRPr>
          </a:p>
          <a:p>
            <a:pPr marL="306705" indent="-286385">
              <a:lnSpc>
                <a:spcPct val="100000"/>
              </a:lnSpc>
              <a:buChar char="•"/>
              <a:tabLst>
                <a:tab pos="306705" algn="l"/>
                <a:tab pos="307340" algn="l"/>
              </a:tabLst>
            </a:pPr>
            <a:r>
              <a:rPr sz="2400" spc="-105" dirty="0">
                <a:latin typeface="Arial"/>
                <a:cs typeface="Arial"/>
              </a:rPr>
              <a:t>Corion</a:t>
            </a:r>
            <a:endParaRPr sz="2400" dirty="0">
              <a:latin typeface="Arial"/>
              <a:cs typeface="Arial"/>
            </a:endParaRPr>
          </a:p>
          <a:p>
            <a:pPr marL="306705" indent="-286385">
              <a:lnSpc>
                <a:spcPct val="100000"/>
              </a:lnSpc>
              <a:buChar char="•"/>
              <a:tabLst>
                <a:tab pos="306705" algn="l"/>
                <a:tab pos="307340" algn="l"/>
              </a:tabLst>
            </a:pPr>
            <a:r>
              <a:rPr lang="it-IT" sz="2400" spc="-30" dirty="0" smtClean="0">
                <a:latin typeface="Arial"/>
                <a:cs typeface="Arial"/>
              </a:rPr>
              <a:t>A</a:t>
            </a:r>
            <a:r>
              <a:rPr sz="2400" spc="-30" dirty="0" err="1" smtClean="0">
                <a:latin typeface="Arial"/>
                <a:cs typeface="Arial"/>
              </a:rPr>
              <a:t>llantoide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98591" y="128015"/>
            <a:ext cx="903732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5361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Sviluppo</a:t>
            </a:r>
            <a:r>
              <a:rPr spc="210" dirty="0"/>
              <a:t> </a:t>
            </a:r>
            <a:r>
              <a:rPr spc="-70" dirty="0"/>
              <a:t>dell’embrione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0AA440A-1CBC-4B3A-AAB0-E521C1668A2B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381000"/>
            <a:ext cx="5181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0" y="381000"/>
            <a:ext cx="2645664" cy="268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2362200"/>
            <a:ext cx="421957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latin typeface="Arial"/>
                <a:cs typeface="Arial"/>
              </a:rPr>
              <a:t>Tre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trimestri:</a:t>
            </a:r>
            <a:endParaRPr sz="2000" b="1" dirty="0">
              <a:latin typeface="Arial"/>
              <a:cs typeface="Arial"/>
            </a:endParaRPr>
          </a:p>
          <a:p>
            <a:pPr marL="355600" marR="174625" indent="-342900">
              <a:lnSpc>
                <a:spcPct val="100000"/>
              </a:lnSpc>
              <a:buAutoNum type="arabicPeriod"/>
              <a:tabLst>
                <a:tab pos="419100" algn="l"/>
                <a:tab pos="419734" algn="l"/>
              </a:tabLst>
            </a:pPr>
            <a:r>
              <a:rPr sz="2000" spc="-204" dirty="0">
                <a:latin typeface="Arial"/>
                <a:cs typeface="Arial"/>
              </a:rPr>
              <a:t>Si </a:t>
            </a:r>
            <a:r>
              <a:rPr sz="2000" spc="-10" dirty="0">
                <a:latin typeface="Arial"/>
                <a:cs typeface="Arial"/>
              </a:rPr>
              <a:t>forma il </a:t>
            </a:r>
            <a:r>
              <a:rPr sz="2000" spc="-45" dirty="0">
                <a:latin typeface="Arial"/>
                <a:cs typeface="Arial"/>
              </a:rPr>
              <a:t>feto, </a:t>
            </a:r>
            <a:r>
              <a:rPr sz="2000" spc="-5" dirty="0">
                <a:latin typeface="Arial"/>
                <a:cs typeface="Arial"/>
              </a:rPr>
              <a:t>alla </a:t>
            </a:r>
            <a:r>
              <a:rPr sz="2000" spc="-50" dirty="0">
                <a:latin typeface="Arial"/>
                <a:cs typeface="Arial"/>
              </a:rPr>
              <a:t>fine </a:t>
            </a:r>
            <a:r>
              <a:rPr sz="2000" spc="-55" dirty="0">
                <a:latin typeface="Arial"/>
                <a:cs typeface="Arial"/>
              </a:rPr>
              <a:t>del terzo  </a:t>
            </a:r>
            <a:r>
              <a:rPr sz="2000" spc="-175" dirty="0">
                <a:latin typeface="Arial"/>
                <a:cs typeface="Arial"/>
              </a:rPr>
              <a:t>mese </a:t>
            </a:r>
            <a:r>
              <a:rPr sz="2000" spc="-150" dirty="0">
                <a:latin typeface="Arial"/>
                <a:cs typeface="Arial"/>
              </a:rPr>
              <a:t>è </a:t>
            </a:r>
            <a:r>
              <a:rPr sz="2000" spc="-55" dirty="0">
                <a:latin typeface="Arial"/>
                <a:cs typeface="Arial"/>
              </a:rPr>
              <a:t>lungo </a:t>
            </a:r>
            <a:r>
              <a:rPr sz="2000" spc="-85" dirty="0">
                <a:latin typeface="Arial"/>
                <a:cs typeface="Arial"/>
              </a:rPr>
              <a:t>9 </a:t>
            </a:r>
            <a:r>
              <a:rPr sz="2000" spc="-35" dirty="0">
                <a:latin typeface="Arial"/>
                <a:cs typeface="Arial"/>
              </a:rPr>
              <a:t>centimetri </a:t>
            </a:r>
            <a:r>
              <a:rPr sz="2000" spc="-150" dirty="0">
                <a:latin typeface="Arial"/>
                <a:cs typeface="Arial"/>
              </a:rPr>
              <a:t>e </a:t>
            </a:r>
            <a:r>
              <a:rPr sz="2000" spc="-140" dirty="0">
                <a:latin typeface="Arial"/>
                <a:cs typeface="Arial"/>
              </a:rPr>
              <a:t>pesa </a:t>
            </a:r>
            <a:r>
              <a:rPr sz="2000" spc="-355" dirty="0">
                <a:latin typeface="Arial"/>
                <a:cs typeface="Arial"/>
              </a:rPr>
              <a:t>15  </a:t>
            </a:r>
            <a:r>
              <a:rPr sz="2000" spc="-15" dirty="0">
                <a:latin typeface="Arial"/>
                <a:cs typeface="Arial"/>
              </a:rPr>
              <a:t>grammi</a:t>
            </a:r>
            <a:endParaRPr sz="2000" dirty="0">
              <a:latin typeface="Arial"/>
              <a:cs typeface="Arial"/>
            </a:endParaRPr>
          </a:p>
          <a:p>
            <a:pPr marL="355600" marR="7556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50" dirty="0">
                <a:latin typeface="Arial"/>
                <a:cs typeface="Arial"/>
              </a:rPr>
              <a:t>Il </a:t>
            </a:r>
            <a:r>
              <a:rPr sz="2000" spc="-25" dirty="0">
                <a:latin typeface="Arial"/>
                <a:cs typeface="Arial"/>
              </a:rPr>
              <a:t>feto </a:t>
            </a:r>
            <a:r>
              <a:rPr sz="2000" spc="-75" dirty="0">
                <a:latin typeface="Arial"/>
                <a:cs typeface="Arial"/>
              </a:rPr>
              <a:t>comincia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90" dirty="0">
                <a:latin typeface="Arial"/>
                <a:cs typeface="Arial"/>
              </a:rPr>
              <a:t>muoversi; </a:t>
            </a:r>
            <a:r>
              <a:rPr sz="2000" spc="-204" dirty="0">
                <a:latin typeface="Arial"/>
                <a:cs typeface="Arial"/>
              </a:rPr>
              <a:t>si </a:t>
            </a:r>
            <a:r>
              <a:rPr sz="2000" spc="-10" dirty="0">
                <a:latin typeface="Arial"/>
                <a:cs typeface="Arial"/>
              </a:rPr>
              <a:t>forma 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spc="-40" dirty="0">
                <a:latin typeface="Arial"/>
                <a:cs typeface="Arial"/>
              </a:rPr>
              <a:t>dentina. </a:t>
            </a:r>
            <a:r>
              <a:rPr sz="2000" spc="-10" dirty="0">
                <a:latin typeface="Arial"/>
                <a:cs typeface="Arial"/>
              </a:rPr>
              <a:t>Alla </a:t>
            </a:r>
            <a:r>
              <a:rPr sz="2000" spc="-50" dirty="0">
                <a:latin typeface="Arial"/>
                <a:cs typeface="Arial"/>
              </a:rPr>
              <a:t>fine </a:t>
            </a:r>
            <a:r>
              <a:rPr sz="2000" spc="-55" dirty="0">
                <a:latin typeface="Arial"/>
                <a:cs typeface="Arial"/>
              </a:rPr>
              <a:t>del </a:t>
            </a:r>
            <a:r>
              <a:rPr sz="2000" spc="-185" dirty="0">
                <a:latin typeface="Arial"/>
                <a:cs typeface="Arial"/>
              </a:rPr>
              <a:t>sesto </a:t>
            </a:r>
            <a:r>
              <a:rPr sz="2000" spc="-170" dirty="0">
                <a:latin typeface="Arial"/>
                <a:cs typeface="Arial"/>
              </a:rPr>
              <a:t>mese </a:t>
            </a:r>
            <a:r>
              <a:rPr sz="2000" spc="-150" dirty="0">
                <a:latin typeface="Arial"/>
                <a:cs typeface="Arial"/>
              </a:rPr>
              <a:t>è  </a:t>
            </a:r>
            <a:r>
              <a:rPr sz="2000" spc="-55" dirty="0">
                <a:latin typeface="Arial"/>
                <a:cs typeface="Arial"/>
              </a:rPr>
              <a:t>lungo </a:t>
            </a:r>
            <a:r>
              <a:rPr sz="2000" spc="-85" dirty="0">
                <a:latin typeface="Arial"/>
                <a:cs typeface="Arial"/>
              </a:rPr>
              <a:t>circa </a:t>
            </a:r>
            <a:r>
              <a:rPr sz="2000" spc="-45" dirty="0">
                <a:latin typeface="Arial"/>
                <a:cs typeface="Arial"/>
              </a:rPr>
              <a:t>30 </a:t>
            </a:r>
            <a:r>
              <a:rPr sz="2000" spc="-35" dirty="0">
                <a:latin typeface="Arial"/>
                <a:cs typeface="Arial"/>
              </a:rPr>
              <a:t>centimetri </a:t>
            </a:r>
            <a:r>
              <a:rPr sz="2000" spc="-150" dirty="0">
                <a:latin typeface="Arial"/>
                <a:cs typeface="Arial"/>
              </a:rPr>
              <a:t>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pesa</a:t>
            </a:r>
            <a:endParaRPr sz="2000" dirty="0">
              <a:latin typeface="Arial"/>
              <a:cs typeface="Arial"/>
            </a:endParaRPr>
          </a:p>
          <a:p>
            <a:pPr marL="355600" marR="398145" algn="just">
              <a:lnSpc>
                <a:spcPct val="100000"/>
              </a:lnSpc>
            </a:pPr>
            <a:r>
              <a:rPr sz="2000" spc="-85" dirty="0">
                <a:latin typeface="Arial"/>
                <a:cs typeface="Arial"/>
              </a:rPr>
              <a:t>circa </a:t>
            </a:r>
            <a:r>
              <a:rPr sz="2000" spc="-70" dirty="0">
                <a:latin typeface="Arial"/>
                <a:cs typeface="Arial"/>
              </a:rPr>
              <a:t>680 </a:t>
            </a:r>
            <a:r>
              <a:rPr sz="2000" spc="-30" dirty="0">
                <a:latin typeface="Arial"/>
                <a:cs typeface="Arial"/>
              </a:rPr>
              <a:t>grammi. </a:t>
            </a:r>
            <a:r>
              <a:rPr sz="2000" spc="-45" dirty="0">
                <a:latin typeface="Arial"/>
                <a:cs typeface="Arial"/>
              </a:rPr>
              <a:t>D’ora in </a:t>
            </a:r>
            <a:r>
              <a:rPr sz="2000" spc="-30" dirty="0">
                <a:latin typeface="Arial"/>
                <a:cs typeface="Arial"/>
              </a:rPr>
              <a:t>poi </a:t>
            </a:r>
            <a:r>
              <a:rPr sz="2000" spc="-40" dirty="0">
                <a:latin typeface="Arial"/>
                <a:cs typeface="Arial"/>
              </a:rPr>
              <a:t>in  </a:t>
            </a:r>
            <a:r>
              <a:rPr sz="2000" spc="-175" dirty="0">
                <a:latin typeface="Arial"/>
                <a:cs typeface="Arial"/>
              </a:rPr>
              <a:t>caso </a:t>
            </a:r>
            <a:r>
              <a:rPr sz="2000" spc="-5" dirty="0">
                <a:latin typeface="Arial"/>
                <a:cs typeface="Arial"/>
              </a:rPr>
              <a:t>di </a:t>
            </a:r>
            <a:r>
              <a:rPr sz="2000" spc="-85" dirty="0">
                <a:latin typeface="Arial"/>
                <a:cs typeface="Arial"/>
              </a:rPr>
              <a:t>emergenza </a:t>
            </a:r>
            <a:r>
              <a:rPr sz="2000" spc="-204" dirty="0">
                <a:latin typeface="Arial"/>
                <a:cs typeface="Arial"/>
              </a:rPr>
              <a:t>si </a:t>
            </a:r>
            <a:r>
              <a:rPr sz="2000" spc="-30" dirty="0">
                <a:latin typeface="Arial"/>
                <a:cs typeface="Arial"/>
              </a:rPr>
              <a:t>può </a:t>
            </a:r>
            <a:r>
              <a:rPr sz="2000" spc="-60" dirty="0">
                <a:latin typeface="Arial"/>
                <a:cs typeface="Arial"/>
              </a:rPr>
              <a:t>avere </a:t>
            </a:r>
            <a:r>
              <a:rPr sz="2000" spc="-10" dirty="0">
                <a:latin typeface="Arial"/>
                <a:cs typeface="Arial"/>
              </a:rPr>
              <a:t>il  </a:t>
            </a:r>
            <a:r>
              <a:rPr sz="2000" spc="10" dirty="0">
                <a:latin typeface="Arial"/>
                <a:cs typeface="Arial"/>
              </a:rPr>
              <a:t>parto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prematuro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2000" spc="-50" dirty="0">
                <a:latin typeface="Arial"/>
                <a:cs typeface="Arial"/>
              </a:rPr>
              <a:t>Il </a:t>
            </a:r>
            <a:r>
              <a:rPr sz="2000" spc="-25" dirty="0">
                <a:latin typeface="Arial"/>
                <a:cs typeface="Arial"/>
              </a:rPr>
              <a:t>feto </a:t>
            </a:r>
            <a:r>
              <a:rPr sz="2000" spc="-65" dirty="0">
                <a:latin typeface="Arial"/>
                <a:cs typeface="Arial"/>
              </a:rPr>
              <a:t>acquista </a:t>
            </a:r>
            <a:r>
              <a:rPr sz="2000" spc="-30" dirty="0">
                <a:latin typeface="Arial"/>
                <a:cs typeface="Arial"/>
              </a:rPr>
              <a:t>gli </a:t>
            </a:r>
            <a:r>
              <a:rPr sz="2000" spc="-40" dirty="0">
                <a:latin typeface="Arial"/>
                <a:cs typeface="Arial"/>
              </a:rPr>
              <a:t>anticorpi, </a:t>
            </a:r>
            <a:r>
              <a:rPr sz="2000" spc="-75" dirty="0">
                <a:latin typeface="Arial"/>
                <a:cs typeface="Arial"/>
              </a:rPr>
              <a:t>le </a:t>
            </a:r>
            <a:r>
              <a:rPr sz="2000" spc="-185" dirty="0">
                <a:latin typeface="Arial"/>
                <a:cs typeface="Arial"/>
              </a:rPr>
              <a:t>sue  </a:t>
            </a:r>
            <a:r>
              <a:rPr sz="2000" spc="-85" dirty="0">
                <a:latin typeface="Arial"/>
                <a:cs typeface="Arial"/>
              </a:rPr>
              <a:t>dimensioni </a:t>
            </a:r>
            <a:r>
              <a:rPr sz="2000" spc="-35" dirty="0">
                <a:latin typeface="Arial"/>
                <a:cs typeface="Arial"/>
              </a:rPr>
              <a:t>raddoppiano, </a:t>
            </a:r>
            <a:r>
              <a:rPr sz="2000" spc="-204" dirty="0">
                <a:latin typeface="Arial"/>
                <a:cs typeface="Arial"/>
              </a:rPr>
              <a:t>si </a:t>
            </a:r>
            <a:r>
              <a:rPr sz="2000" spc="-10" dirty="0">
                <a:latin typeface="Arial"/>
                <a:cs typeface="Arial"/>
              </a:rPr>
              <a:t>mette </a:t>
            </a:r>
            <a:r>
              <a:rPr sz="2000" spc="-5" dirty="0">
                <a:latin typeface="Arial"/>
                <a:cs typeface="Arial"/>
              </a:rPr>
              <a:t>a  </a:t>
            </a:r>
            <a:r>
              <a:rPr sz="2000" spc="-65" dirty="0">
                <a:latin typeface="Arial"/>
                <a:cs typeface="Arial"/>
              </a:rPr>
              <a:t>testa </a:t>
            </a:r>
            <a:r>
              <a:rPr sz="2000" spc="-40" dirty="0">
                <a:latin typeface="Arial"/>
                <a:cs typeface="Arial"/>
              </a:rPr>
              <a:t>in </a:t>
            </a:r>
            <a:r>
              <a:rPr sz="2000" spc="-55" dirty="0">
                <a:latin typeface="Arial"/>
                <a:cs typeface="Arial"/>
              </a:rPr>
              <a:t>giù. </a:t>
            </a:r>
            <a:r>
              <a:rPr sz="2000" spc="-50" dirty="0">
                <a:latin typeface="Arial"/>
                <a:cs typeface="Arial"/>
              </a:rPr>
              <a:t>Il </a:t>
            </a:r>
            <a:r>
              <a:rPr sz="2000" spc="-160" dirty="0">
                <a:latin typeface="Arial"/>
                <a:cs typeface="Arial"/>
              </a:rPr>
              <a:t>peso </a:t>
            </a:r>
            <a:r>
              <a:rPr sz="2000" spc="-5" dirty="0">
                <a:latin typeface="Arial"/>
                <a:cs typeface="Arial"/>
              </a:rPr>
              <a:t>alla </a:t>
            </a:r>
            <a:r>
              <a:rPr sz="2000" spc="-80" dirty="0">
                <a:latin typeface="Arial"/>
                <a:cs typeface="Arial"/>
              </a:rPr>
              <a:t>nascita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varia.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4800" y="3505200"/>
            <a:ext cx="3966972" cy="2743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3657600"/>
            <a:ext cx="3182112" cy="2743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5911" y="271272"/>
            <a:ext cx="903732" cy="1234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26149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Gravidanza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33B5CC0-D6A1-4432-895A-C5BFB0235546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128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0" dirty="0"/>
              <a:t>Pa</a:t>
            </a:r>
            <a:r>
              <a:rPr spc="-195" dirty="0"/>
              <a:t>r</a:t>
            </a:r>
            <a:r>
              <a:rPr spc="40" dirty="0"/>
              <a:t>to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533400"/>
            <a:ext cx="9636125" cy="568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9A64FBE-7F5C-4B31-B416-D053BFB8EF25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9600" y="457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5800" y="609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28944" y="423672"/>
            <a:ext cx="903731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5826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Analisi </a:t>
            </a:r>
            <a:r>
              <a:rPr spc="-120" dirty="0"/>
              <a:t>mediche</a:t>
            </a:r>
            <a:r>
              <a:rPr spc="-254" dirty="0"/>
              <a:t> </a:t>
            </a:r>
            <a:r>
              <a:rPr spc="-145" dirty="0"/>
              <a:t>prenatali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295400"/>
            <a:ext cx="1988185" cy="22212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54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85" dirty="0">
                <a:latin typeface="Arial"/>
                <a:cs typeface="Arial"/>
              </a:rPr>
              <a:t>Ecografia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Amniocentesi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10" dirty="0">
                <a:latin typeface="Arial"/>
                <a:cs typeface="Arial"/>
              </a:rPr>
              <a:t>Villocentesi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44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55" dirty="0">
                <a:latin typeface="Arial"/>
                <a:cs typeface="Arial"/>
              </a:rPr>
              <a:t>QF-PCR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800" y="609600"/>
            <a:ext cx="5080000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3276600"/>
            <a:ext cx="4816049" cy="2968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8F54DD6-37A8-4851-89DB-10C0845DCEE4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29387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S</a:t>
            </a:r>
            <a:r>
              <a:rPr spc="-150" dirty="0"/>
              <a:t>O</a:t>
            </a:r>
            <a:r>
              <a:rPr spc="-630" dirty="0"/>
              <a:t>M</a:t>
            </a:r>
            <a:r>
              <a:rPr spc="-610" dirty="0"/>
              <a:t>M</a:t>
            </a:r>
            <a:r>
              <a:rPr spc="-245" dirty="0"/>
              <a:t>A</a:t>
            </a:r>
            <a:r>
              <a:rPr spc="-630" dirty="0"/>
              <a:t>R</a:t>
            </a:r>
            <a:r>
              <a:rPr spc="-325" dirty="0"/>
              <a:t>I</a:t>
            </a:r>
            <a:r>
              <a:rPr spc="-55" dirty="0"/>
              <a:t>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524000" y="1143000"/>
            <a:ext cx="4724400" cy="522707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lang="it-IT" spc="100" dirty="0" smtClean="0"/>
              <a:t>Mappa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lang="it-IT" spc="100" dirty="0" smtClean="0"/>
              <a:t>Organi genitali</a:t>
            </a:r>
            <a:endParaRPr spc="100" dirty="0"/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55" dirty="0"/>
              <a:t>Apparato</a:t>
            </a:r>
            <a:r>
              <a:rPr spc="5" dirty="0"/>
              <a:t> </a:t>
            </a:r>
            <a:r>
              <a:rPr spc="110" dirty="0"/>
              <a:t>maschile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-5" dirty="0">
                <a:latin typeface="Georgia"/>
                <a:cs typeface="Georgia"/>
              </a:rPr>
              <a:t>Spermatogenesi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5" dirty="0">
                <a:latin typeface="Georgia"/>
                <a:cs typeface="Georgia"/>
              </a:rPr>
              <a:t>Spermatozoo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-20" dirty="0">
                <a:latin typeface="Georgia"/>
                <a:cs typeface="Georgia"/>
              </a:rPr>
              <a:t>Pene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-25" dirty="0">
                <a:latin typeface="Georgia"/>
                <a:cs typeface="Georgia"/>
              </a:rPr>
              <a:t>Testosterone </a:t>
            </a:r>
            <a:r>
              <a:rPr spc="-15" dirty="0">
                <a:latin typeface="Georgia"/>
                <a:cs typeface="Georgia"/>
              </a:rPr>
              <a:t>e</a:t>
            </a:r>
            <a:r>
              <a:rPr spc="10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ormoni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55" dirty="0"/>
              <a:t>Apparato</a:t>
            </a:r>
            <a:r>
              <a:rPr spc="-5" dirty="0"/>
              <a:t> </a:t>
            </a:r>
            <a:r>
              <a:rPr spc="150" dirty="0"/>
              <a:t>femminile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dirty="0">
                <a:latin typeface="Georgia"/>
                <a:cs typeface="Georgia"/>
              </a:rPr>
              <a:t>Oociti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pc="35" dirty="0">
                <a:latin typeface="Georgia"/>
                <a:cs typeface="Georgia"/>
              </a:rPr>
              <a:t>Ciclo</a:t>
            </a:r>
            <a:r>
              <a:rPr spc="2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mestruale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324600" y="1295400"/>
            <a:ext cx="5410200" cy="365356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b="1" spc="5" dirty="0"/>
              <a:t>Mammelle</a:t>
            </a: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70" dirty="0">
                <a:latin typeface="Times New Roman"/>
                <a:cs typeface="Times New Roman"/>
              </a:rPr>
              <a:t>Contraccezione</a:t>
            </a:r>
          </a:p>
          <a:p>
            <a:pPr marL="329565" indent="-316865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b="1" spc="100" dirty="0">
                <a:latin typeface="Times New Roman"/>
                <a:cs typeface="Times New Roman"/>
              </a:rPr>
              <a:t>Fecondazione</a:t>
            </a:r>
          </a:p>
          <a:p>
            <a:pPr marL="240029" indent="-227329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40" dirty="0"/>
              <a:t>Sviluppo</a:t>
            </a:r>
            <a:r>
              <a:rPr b="1" spc="25" dirty="0"/>
              <a:t> </a:t>
            </a:r>
            <a:r>
              <a:rPr b="1" spc="10" dirty="0"/>
              <a:t>dell’embrione</a:t>
            </a:r>
          </a:p>
          <a:p>
            <a:pPr marL="329565" indent="-316865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b="1" spc="75" dirty="0">
                <a:latin typeface="Times New Roman"/>
                <a:cs typeface="Times New Roman"/>
              </a:rPr>
              <a:t>Gravidanza</a:t>
            </a:r>
          </a:p>
          <a:p>
            <a:pPr marL="329565" indent="-316865">
              <a:lnSpc>
                <a:spcPct val="100000"/>
              </a:lnSpc>
              <a:spcBef>
                <a:spcPts val="665"/>
              </a:spcBef>
              <a:buClr>
                <a:srgbClr val="000000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b="1" spc="-25" dirty="0"/>
              <a:t>Parto</a:t>
            </a: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spc="20" dirty="0"/>
              <a:t> </a:t>
            </a:r>
            <a:r>
              <a:rPr b="1" spc="30" dirty="0"/>
              <a:t>Analisi </a:t>
            </a:r>
            <a:r>
              <a:rPr b="1" dirty="0"/>
              <a:t>mediche </a:t>
            </a:r>
            <a:r>
              <a:rPr b="1" spc="-15" dirty="0"/>
              <a:t>prenatali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200AF5A-76B2-46B2-8B68-0619608DCCA4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8232" y="303275"/>
            <a:ext cx="7406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3" y="870203"/>
            <a:ext cx="116281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0395" y="1004316"/>
            <a:ext cx="509016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0" y="4495800"/>
            <a:ext cx="10972800" cy="780983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 algn="ctr">
              <a:spcBef>
                <a:spcPts val="1290"/>
              </a:spcBef>
            </a:pPr>
            <a:r>
              <a:rPr sz="2000" spc="-145" dirty="0" err="1" smtClean="0"/>
              <a:t>Bibliografia</a:t>
            </a:r>
            <a:r>
              <a:rPr sz="2000" spc="-145" dirty="0" smtClean="0"/>
              <a:t>:</a:t>
            </a:r>
            <a:r>
              <a:rPr lang="it-IT" sz="2000" spc="-145" dirty="0" smtClean="0"/>
              <a:t> </a:t>
            </a:r>
            <a:r>
              <a:rPr sz="1800" b="0" spc="-80" dirty="0" smtClean="0">
                <a:solidFill>
                  <a:srgbClr val="000000"/>
                </a:solidFill>
                <a:latin typeface="Arial"/>
                <a:cs typeface="Arial"/>
              </a:rPr>
              <a:t>Helena </a:t>
            </a:r>
            <a:r>
              <a:rPr sz="1800" b="0" spc="-120" dirty="0">
                <a:solidFill>
                  <a:srgbClr val="000000"/>
                </a:solidFill>
                <a:latin typeface="Arial"/>
                <a:cs typeface="Arial"/>
              </a:rPr>
              <a:t>Curtis,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Invito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alla </a:t>
            </a:r>
            <a:r>
              <a:rPr sz="1800" b="0" spc="-55" dirty="0">
                <a:solidFill>
                  <a:srgbClr val="000000"/>
                </a:solidFill>
                <a:latin typeface="Arial"/>
                <a:cs typeface="Arial"/>
              </a:rPr>
              <a:t>biologia.blu, </a:t>
            </a:r>
            <a:r>
              <a:rPr sz="1800" b="0" spc="-95" dirty="0">
                <a:solidFill>
                  <a:srgbClr val="000000"/>
                </a:solidFill>
                <a:latin typeface="Arial"/>
                <a:cs typeface="Arial"/>
              </a:rPr>
              <a:t>Zanichelli,</a:t>
            </a:r>
            <a:r>
              <a:rPr sz="1800" b="0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35" dirty="0" smtClean="0">
                <a:solidFill>
                  <a:srgbClr val="000000"/>
                </a:solidFill>
                <a:latin typeface="Arial"/>
                <a:cs typeface="Arial"/>
              </a:rPr>
              <a:t>2013</a:t>
            </a:r>
            <a:r>
              <a:rPr lang="it-IT" sz="1800" b="0" spc="-235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it-IT" sz="1800" b="0" spc="-235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it-IT" sz="2000" spc="-125" dirty="0" err="1" smtClean="0"/>
              <a:t>Sitografia</a:t>
            </a:r>
            <a:r>
              <a:rPr lang="it-IT" sz="2000" spc="-125" dirty="0" smtClean="0"/>
              <a:t>: </a:t>
            </a:r>
            <a:r>
              <a:rPr lang="it-IT" sz="1800" u="heavy" spc="-7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www.myzanichelli.com</a:t>
            </a:r>
            <a:r>
              <a:rPr lang="it-IT" sz="1800" spc="-7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   </a:t>
            </a:r>
            <a:r>
              <a:rPr lang="it-IT" sz="1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ww</a:t>
            </a:r>
            <a:r>
              <a:rPr lang="it-IT" sz="1800" u="heavy" spc="-14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</a:t>
            </a:r>
            <a:r>
              <a:rPr lang="it-IT" sz="1800" u="heavy" spc="-8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.m</a:t>
            </a:r>
            <a:r>
              <a:rPr lang="it-IT" sz="1800" u="heavy" spc="-7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lang="it-IT" sz="1800" u="heavy" spc="-6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di</a:t>
            </a:r>
            <a:r>
              <a:rPr lang="it-IT" sz="1800" u="heavy" spc="-8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</a:t>
            </a:r>
            <a:r>
              <a:rPr lang="it-IT" sz="1800" u="heavy" spc="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i</a:t>
            </a:r>
            <a:r>
              <a:rPr lang="it-IT" sz="1800" u="heavy" spc="-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na360</a:t>
            </a:r>
            <a:r>
              <a:rPr lang="it-IT" sz="1800" u="heavy" spc="-5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.</a:t>
            </a:r>
            <a:r>
              <a:rPr lang="it-IT" sz="1800" u="heavy" spc="-16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</a:t>
            </a:r>
            <a:r>
              <a:rPr lang="it-IT" sz="1800" u="heavy" spc="-6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548" y="2939795"/>
            <a:ext cx="1024127" cy="1011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219" y="2939795"/>
            <a:ext cx="740663" cy="1011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sellaDiTesto 12"/>
          <p:cNvSpPr txBox="1"/>
          <p:nvPr/>
        </p:nvSpPr>
        <p:spPr>
          <a:xfrm>
            <a:off x="2514600" y="1905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FF0000"/>
                </a:solidFill>
              </a:rPr>
              <a:t>FINE</a:t>
            </a:r>
            <a:endParaRPr lang="it-IT" sz="9600" b="1" dirty="0">
              <a:solidFill>
                <a:srgbClr val="FF0000"/>
              </a:solidFill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E6571D4-DF37-4A71-ADAD-6CACF6B56AB4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2101" y="1773301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5">
                <a:moveTo>
                  <a:pt x="0" y="503174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7175" y="2038350"/>
            <a:ext cx="1211580" cy="311150"/>
          </a:xfrm>
          <a:custGeom>
            <a:avLst/>
            <a:gdLst/>
            <a:ahLst/>
            <a:cxnLst/>
            <a:rect l="l" t="t" r="r" b="b"/>
            <a:pathLst>
              <a:path w="1211579" h="311150">
                <a:moveTo>
                  <a:pt x="1211326" y="31115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400" y="1844675"/>
            <a:ext cx="719455" cy="431800"/>
          </a:xfrm>
          <a:custGeom>
            <a:avLst/>
            <a:gdLst/>
            <a:ahLst/>
            <a:cxnLst/>
            <a:rect l="l" t="t" r="r" b="b"/>
            <a:pathLst>
              <a:path w="719454" h="431800">
                <a:moveTo>
                  <a:pt x="0" y="431800"/>
                </a:moveTo>
                <a:lnTo>
                  <a:pt x="71920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339" y="115823"/>
            <a:ext cx="90373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18497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/>
              <a:t>M</a:t>
            </a:r>
            <a:r>
              <a:rPr spc="-365" dirty="0"/>
              <a:t>A</a:t>
            </a:r>
            <a:r>
              <a:rPr spc="-225" dirty="0"/>
              <a:t>PPA</a:t>
            </a:r>
          </a:p>
        </p:txBody>
      </p:sp>
      <p:sp>
        <p:nvSpPr>
          <p:cNvPr id="8" name="object 8"/>
          <p:cNvSpPr/>
          <p:nvPr/>
        </p:nvSpPr>
        <p:spPr>
          <a:xfrm>
            <a:off x="1200150" y="1484375"/>
            <a:ext cx="1871980" cy="649605"/>
          </a:xfrm>
          <a:custGeom>
            <a:avLst/>
            <a:gdLst/>
            <a:ahLst/>
            <a:cxnLst/>
            <a:rect l="l" t="t" r="r" b="b"/>
            <a:pathLst>
              <a:path w="1871980" h="649605">
                <a:moveTo>
                  <a:pt x="935863" y="0"/>
                </a:moveTo>
                <a:lnTo>
                  <a:pt x="866015" y="890"/>
                </a:lnTo>
                <a:lnTo>
                  <a:pt x="797561" y="3518"/>
                </a:lnTo>
                <a:lnTo>
                  <a:pt x="730684" y="7822"/>
                </a:lnTo>
                <a:lnTo>
                  <a:pt x="665563" y="13740"/>
                </a:lnTo>
                <a:lnTo>
                  <a:pt x="602380" y="21207"/>
                </a:lnTo>
                <a:lnTo>
                  <a:pt x="541315" y="30162"/>
                </a:lnTo>
                <a:lnTo>
                  <a:pt x="482549" y="40543"/>
                </a:lnTo>
                <a:lnTo>
                  <a:pt x="426263" y="52285"/>
                </a:lnTo>
                <a:lnTo>
                  <a:pt x="372639" y="65327"/>
                </a:lnTo>
                <a:lnTo>
                  <a:pt x="321857" y="79606"/>
                </a:lnTo>
                <a:lnTo>
                  <a:pt x="274097" y="95059"/>
                </a:lnTo>
                <a:lnTo>
                  <a:pt x="229542" y="111624"/>
                </a:lnTo>
                <a:lnTo>
                  <a:pt x="188371" y="129237"/>
                </a:lnTo>
                <a:lnTo>
                  <a:pt x="150766" y="147837"/>
                </a:lnTo>
                <a:lnTo>
                  <a:pt x="116908" y="167360"/>
                </a:lnTo>
                <a:lnTo>
                  <a:pt x="61154" y="208925"/>
                </a:lnTo>
                <a:lnTo>
                  <a:pt x="22558" y="253432"/>
                </a:lnTo>
                <a:lnTo>
                  <a:pt x="2566" y="300380"/>
                </a:lnTo>
                <a:lnTo>
                  <a:pt x="0" y="324612"/>
                </a:lnTo>
                <a:lnTo>
                  <a:pt x="2566" y="348843"/>
                </a:lnTo>
                <a:lnTo>
                  <a:pt x="22558" y="395791"/>
                </a:lnTo>
                <a:lnTo>
                  <a:pt x="61154" y="440298"/>
                </a:lnTo>
                <a:lnTo>
                  <a:pt x="116908" y="481863"/>
                </a:lnTo>
                <a:lnTo>
                  <a:pt x="150766" y="501386"/>
                </a:lnTo>
                <a:lnTo>
                  <a:pt x="188371" y="519986"/>
                </a:lnTo>
                <a:lnTo>
                  <a:pt x="229542" y="537599"/>
                </a:lnTo>
                <a:lnTo>
                  <a:pt x="274097" y="554164"/>
                </a:lnTo>
                <a:lnTo>
                  <a:pt x="321857" y="569617"/>
                </a:lnTo>
                <a:lnTo>
                  <a:pt x="372639" y="583896"/>
                </a:lnTo>
                <a:lnTo>
                  <a:pt x="426263" y="596938"/>
                </a:lnTo>
                <a:lnTo>
                  <a:pt x="482549" y="608680"/>
                </a:lnTo>
                <a:lnTo>
                  <a:pt x="541315" y="619061"/>
                </a:lnTo>
                <a:lnTo>
                  <a:pt x="602380" y="628016"/>
                </a:lnTo>
                <a:lnTo>
                  <a:pt x="665563" y="635483"/>
                </a:lnTo>
                <a:lnTo>
                  <a:pt x="730684" y="641401"/>
                </a:lnTo>
                <a:lnTo>
                  <a:pt x="797561" y="645705"/>
                </a:lnTo>
                <a:lnTo>
                  <a:pt x="866015" y="648333"/>
                </a:lnTo>
                <a:lnTo>
                  <a:pt x="935863" y="649224"/>
                </a:lnTo>
                <a:lnTo>
                  <a:pt x="1005695" y="648333"/>
                </a:lnTo>
                <a:lnTo>
                  <a:pt x="1074135" y="645705"/>
                </a:lnTo>
                <a:lnTo>
                  <a:pt x="1141002" y="641401"/>
                </a:lnTo>
                <a:lnTo>
                  <a:pt x="1206116" y="635483"/>
                </a:lnTo>
                <a:lnTo>
                  <a:pt x="1269294" y="628016"/>
                </a:lnTo>
                <a:lnTo>
                  <a:pt x="1330356" y="619061"/>
                </a:lnTo>
                <a:lnTo>
                  <a:pt x="1389120" y="608680"/>
                </a:lnTo>
                <a:lnTo>
                  <a:pt x="1445406" y="596938"/>
                </a:lnTo>
                <a:lnTo>
                  <a:pt x="1499032" y="583896"/>
                </a:lnTo>
                <a:lnTo>
                  <a:pt x="1549817" y="569617"/>
                </a:lnTo>
                <a:lnTo>
                  <a:pt x="1597580" y="554164"/>
                </a:lnTo>
                <a:lnTo>
                  <a:pt x="1642140" y="537599"/>
                </a:lnTo>
                <a:lnTo>
                  <a:pt x="1683316" y="519986"/>
                </a:lnTo>
                <a:lnTo>
                  <a:pt x="1720927" y="501386"/>
                </a:lnTo>
                <a:lnTo>
                  <a:pt x="1754791" y="481863"/>
                </a:lnTo>
                <a:lnTo>
                  <a:pt x="1810556" y="440298"/>
                </a:lnTo>
                <a:lnTo>
                  <a:pt x="1849161" y="395791"/>
                </a:lnTo>
                <a:lnTo>
                  <a:pt x="1869158" y="348843"/>
                </a:lnTo>
                <a:lnTo>
                  <a:pt x="1871726" y="324612"/>
                </a:lnTo>
                <a:lnTo>
                  <a:pt x="1869158" y="300380"/>
                </a:lnTo>
                <a:lnTo>
                  <a:pt x="1849161" y="253432"/>
                </a:lnTo>
                <a:lnTo>
                  <a:pt x="1810556" y="208925"/>
                </a:lnTo>
                <a:lnTo>
                  <a:pt x="1754791" y="167360"/>
                </a:lnTo>
                <a:lnTo>
                  <a:pt x="1720927" y="147837"/>
                </a:lnTo>
                <a:lnTo>
                  <a:pt x="1683316" y="129237"/>
                </a:lnTo>
                <a:lnTo>
                  <a:pt x="1642140" y="111624"/>
                </a:lnTo>
                <a:lnTo>
                  <a:pt x="1597580" y="95059"/>
                </a:lnTo>
                <a:lnTo>
                  <a:pt x="1549817" y="79606"/>
                </a:lnTo>
                <a:lnTo>
                  <a:pt x="1499032" y="65327"/>
                </a:lnTo>
                <a:lnTo>
                  <a:pt x="1445406" y="52285"/>
                </a:lnTo>
                <a:lnTo>
                  <a:pt x="1389120" y="40543"/>
                </a:lnTo>
                <a:lnTo>
                  <a:pt x="1330356" y="30162"/>
                </a:lnTo>
                <a:lnTo>
                  <a:pt x="1269294" y="21207"/>
                </a:lnTo>
                <a:lnTo>
                  <a:pt x="1206116" y="13740"/>
                </a:lnTo>
                <a:lnTo>
                  <a:pt x="1141002" y="7822"/>
                </a:lnTo>
                <a:lnTo>
                  <a:pt x="1074135" y="3518"/>
                </a:lnTo>
                <a:lnTo>
                  <a:pt x="1005695" y="890"/>
                </a:lnTo>
                <a:lnTo>
                  <a:pt x="935863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0150" y="1484375"/>
            <a:ext cx="1871980" cy="649605"/>
          </a:xfrm>
          <a:custGeom>
            <a:avLst/>
            <a:gdLst/>
            <a:ahLst/>
            <a:cxnLst/>
            <a:rect l="l" t="t" r="r" b="b"/>
            <a:pathLst>
              <a:path w="1871980" h="649605">
                <a:moveTo>
                  <a:pt x="0" y="324612"/>
                </a:moveTo>
                <a:lnTo>
                  <a:pt x="10146" y="276632"/>
                </a:lnTo>
                <a:lnTo>
                  <a:pt x="39621" y="230843"/>
                </a:lnTo>
                <a:lnTo>
                  <a:pt x="86977" y="187743"/>
                </a:lnTo>
                <a:lnTo>
                  <a:pt x="150766" y="147837"/>
                </a:lnTo>
                <a:lnTo>
                  <a:pt x="188371" y="129237"/>
                </a:lnTo>
                <a:lnTo>
                  <a:pt x="229542" y="111624"/>
                </a:lnTo>
                <a:lnTo>
                  <a:pt x="274097" y="95059"/>
                </a:lnTo>
                <a:lnTo>
                  <a:pt x="321857" y="79606"/>
                </a:lnTo>
                <a:lnTo>
                  <a:pt x="372639" y="65327"/>
                </a:lnTo>
                <a:lnTo>
                  <a:pt x="426263" y="52285"/>
                </a:lnTo>
                <a:lnTo>
                  <a:pt x="482549" y="40543"/>
                </a:lnTo>
                <a:lnTo>
                  <a:pt x="541315" y="30162"/>
                </a:lnTo>
                <a:lnTo>
                  <a:pt x="602380" y="21207"/>
                </a:lnTo>
                <a:lnTo>
                  <a:pt x="665563" y="13740"/>
                </a:lnTo>
                <a:lnTo>
                  <a:pt x="730684" y="7822"/>
                </a:lnTo>
                <a:lnTo>
                  <a:pt x="797561" y="3518"/>
                </a:lnTo>
                <a:lnTo>
                  <a:pt x="866015" y="890"/>
                </a:lnTo>
                <a:lnTo>
                  <a:pt x="935863" y="0"/>
                </a:lnTo>
                <a:lnTo>
                  <a:pt x="1005695" y="890"/>
                </a:lnTo>
                <a:lnTo>
                  <a:pt x="1074135" y="3518"/>
                </a:lnTo>
                <a:lnTo>
                  <a:pt x="1141002" y="7822"/>
                </a:lnTo>
                <a:lnTo>
                  <a:pt x="1206116" y="13740"/>
                </a:lnTo>
                <a:lnTo>
                  <a:pt x="1269294" y="21207"/>
                </a:lnTo>
                <a:lnTo>
                  <a:pt x="1330356" y="30162"/>
                </a:lnTo>
                <a:lnTo>
                  <a:pt x="1389120" y="40543"/>
                </a:lnTo>
                <a:lnTo>
                  <a:pt x="1445406" y="52285"/>
                </a:lnTo>
                <a:lnTo>
                  <a:pt x="1499032" y="65327"/>
                </a:lnTo>
                <a:lnTo>
                  <a:pt x="1549817" y="79606"/>
                </a:lnTo>
                <a:lnTo>
                  <a:pt x="1597580" y="95059"/>
                </a:lnTo>
                <a:lnTo>
                  <a:pt x="1642140" y="111624"/>
                </a:lnTo>
                <a:lnTo>
                  <a:pt x="1683316" y="129237"/>
                </a:lnTo>
                <a:lnTo>
                  <a:pt x="1720927" y="147837"/>
                </a:lnTo>
                <a:lnTo>
                  <a:pt x="1754791" y="167360"/>
                </a:lnTo>
                <a:lnTo>
                  <a:pt x="1810556" y="208925"/>
                </a:lnTo>
                <a:lnTo>
                  <a:pt x="1849161" y="253432"/>
                </a:lnTo>
                <a:lnTo>
                  <a:pt x="1869158" y="300380"/>
                </a:lnTo>
                <a:lnTo>
                  <a:pt x="1871726" y="324612"/>
                </a:lnTo>
                <a:lnTo>
                  <a:pt x="1869158" y="348843"/>
                </a:lnTo>
                <a:lnTo>
                  <a:pt x="1849161" y="395791"/>
                </a:lnTo>
                <a:lnTo>
                  <a:pt x="1810556" y="440298"/>
                </a:lnTo>
                <a:lnTo>
                  <a:pt x="1754791" y="481863"/>
                </a:lnTo>
                <a:lnTo>
                  <a:pt x="1720927" y="501386"/>
                </a:lnTo>
                <a:lnTo>
                  <a:pt x="1683316" y="519986"/>
                </a:lnTo>
                <a:lnTo>
                  <a:pt x="1642140" y="537599"/>
                </a:lnTo>
                <a:lnTo>
                  <a:pt x="1597580" y="554164"/>
                </a:lnTo>
                <a:lnTo>
                  <a:pt x="1549817" y="569617"/>
                </a:lnTo>
                <a:lnTo>
                  <a:pt x="1499032" y="583896"/>
                </a:lnTo>
                <a:lnTo>
                  <a:pt x="1445406" y="596938"/>
                </a:lnTo>
                <a:lnTo>
                  <a:pt x="1389120" y="608680"/>
                </a:lnTo>
                <a:lnTo>
                  <a:pt x="1330356" y="619061"/>
                </a:lnTo>
                <a:lnTo>
                  <a:pt x="1269294" y="628016"/>
                </a:lnTo>
                <a:lnTo>
                  <a:pt x="1206116" y="635483"/>
                </a:lnTo>
                <a:lnTo>
                  <a:pt x="1141002" y="641401"/>
                </a:lnTo>
                <a:lnTo>
                  <a:pt x="1074135" y="645705"/>
                </a:lnTo>
                <a:lnTo>
                  <a:pt x="1005695" y="648333"/>
                </a:lnTo>
                <a:lnTo>
                  <a:pt x="935863" y="649224"/>
                </a:lnTo>
                <a:lnTo>
                  <a:pt x="866015" y="648333"/>
                </a:lnTo>
                <a:lnTo>
                  <a:pt x="797561" y="645705"/>
                </a:lnTo>
                <a:lnTo>
                  <a:pt x="730684" y="641401"/>
                </a:lnTo>
                <a:lnTo>
                  <a:pt x="665563" y="635483"/>
                </a:lnTo>
                <a:lnTo>
                  <a:pt x="602380" y="628016"/>
                </a:lnTo>
                <a:lnTo>
                  <a:pt x="541315" y="619061"/>
                </a:lnTo>
                <a:lnTo>
                  <a:pt x="482549" y="608680"/>
                </a:lnTo>
                <a:lnTo>
                  <a:pt x="426263" y="596938"/>
                </a:lnTo>
                <a:lnTo>
                  <a:pt x="372639" y="583896"/>
                </a:lnTo>
                <a:lnTo>
                  <a:pt x="321857" y="569617"/>
                </a:lnTo>
                <a:lnTo>
                  <a:pt x="274097" y="554164"/>
                </a:lnTo>
                <a:lnTo>
                  <a:pt x="229542" y="537599"/>
                </a:lnTo>
                <a:lnTo>
                  <a:pt x="188371" y="519986"/>
                </a:lnTo>
                <a:lnTo>
                  <a:pt x="150766" y="501386"/>
                </a:lnTo>
                <a:lnTo>
                  <a:pt x="116908" y="481863"/>
                </a:lnTo>
                <a:lnTo>
                  <a:pt x="61154" y="440298"/>
                </a:lnTo>
                <a:lnTo>
                  <a:pt x="22558" y="395791"/>
                </a:lnTo>
                <a:lnTo>
                  <a:pt x="2566" y="348843"/>
                </a:lnTo>
                <a:lnTo>
                  <a:pt x="0" y="324612"/>
                </a:lnTo>
                <a:close/>
              </a:path>
            </a:pathLst>
          </a:custGeom>
          <a:ln w="25399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3975" y="1125600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935863" y="0"/>
                </a:moveTo>
                <a:lnTo>
                  <a:pt x="866015" y="887"/>
                </a:lnTo>
                <a:lnTo>
                  <a:pt x="797561" y="3509"/>
                </a:lnTo>
                <a:lnTo>
                  <a:pt x="730684" y="7802"/>
                </a:lnTo>
                <a:lnTo>
                  <a:pt x="665563" y="13704"/>
                </a:lnTo>
                <a:lnTo>
                  <a:pt x="602380" y="21153"/>
                </a:lnTo>
                <a:lnTo>
                  <a:pt x="541315" y="30085"/>
                </a:lnTo>
                <a:lnTo>
                  <a:pt x="482549" y="40439"/>
                </a:lnTo>
                <a:lnTo>
                  <a:pt x="426263" y="52152"/>
                </a:lnTo>
                <a:lnTo>
                  <a:pt x="372639" y="65162"/>
                </a:lnTo>
                <a:lnTo>
                  <a:pt x="321857" y="79406"/>
                </a:lnTo>
                <a:lnTo>
                  <a:pt x="274097" y="94821"/>
                </a:lnTo>
                <a:lnTo>
                  <a:pt x="229542" y="111345"/>
                </a:lnTo>
                <a:lnTo>
                  <a:pt x="188371" y="128917"/>
                </a:lnTo>
                <a:lnTo>
                  <a:pt x="150766" y="147472"/>
                </a:lnTo>
                <a:lnTo>
                  <a:pt x="116908" y="166949"/>
                </a:lnTo>
                <a:lnTo>
                  <a:pt x="61154" y="208419"/>
                </a:lnTo>
                <a:lnTo>
                  <a:pt x="22558" y="252825"/>
                </a:lnTo>
                <a:lnTo>
                  <a:pt x="2566" y="299670"/>
                </a:lnTo>
                <a:lnTo>
                  <a:pt x="0" y="323850"/>
                </a:lnTo>
                <a:lnTo>
                  <a:pt x="2566" y="348014"/>
                </a:lnTo>
                <a:lnTo>
                  <a:pt x="22558" y="394835"/>
                </a:lnTo>
                <a:lnTo>
                  <a:pt x="61154" y="439229"/>
                </a:lnTo>
                <a:lnTo>
                  <a:pt x="116908" y="480694"/>
                </a:lnTo>
                <a:lnTo>
                  <a:pt x="150766" y="500171"/>
                </a:lnTo>
                <a:lnTo>
                  <a:pt x="188371" y="518728"/>
                </a:lnTo>
                <a:lnTo>
                  <a:pt x="229542" y="536302"/>
                </a:lnTo>
                <a:lnTo>
                  <a:pt x="274097" y="552831"/>
                </a:lnTo>
                <a:lnTo>
                  <a:pt x="321857" y="568251"/>
                </a:lnTo>
                <a:lnTo>
                  <a:pt x="372639" y="582500"/>
                </a:lnTo>
                <a:lnTo>
                  <a:pt x="426263" y="595515"/>
                </a:lnTo>
                <a:lnTo>
                  <a:pt x="482549" y="607234"/>
                </a:lnTo>
                <a:lnTo>
                  <a:pt x="541315" y="617593"/>
                </a:lnTo>
                <a:lnTo>
                  <a:pt x="602380" y="626531"/>
                </a:lnTo>
                <a:lnTo>
                  <a:pt x="665563" y="633985"/>
                </a:lnTo>
                <a:lnTo>
                  <a:pt x="730684" y="639891"/>
                </a:lnTo>
                <a:lnTo>
                  <a:pt x="797561" y="644187"/>
                </a:lnTo>
                <a:lnTo>
                  <a:pt x="866015" y="646811"/>
                </a:lnTo>
                <a:lnTo>
                  <a:pt x="935863" y="647700"/>
                </a:lnTo>
                <a:lnTo>
                  <a:pt x="1005695" y="646811"/>
                </a:lnTo>
                <a:lnTo>
                  <a:pt x="1074135" y="644187"/>
                </a:lnTo>
                <a:lnTo>
                  <a:pt x="1141002" y="639891"/>
                </a:lnTo>
                <a:lnTo>
                  <a:pt x="1206116" y="633985"/>
                </a:lnTo>
                <a:lnTo>
                  <a:pt x="1269294" y="626531"/>
                </a:lnTo>
                <a:lnTo>
                  <a:pt x="1330356" y="617593"/>
                </a:lnTo>
                <a:lnTo>
                  <a:pt x="1389120" y="607234"/>
                </a:lnTo>
                <a:lnTo>
                  <a:pt x="1445406" y="595515"/>
                </a:lnTo>
                <a:lnTo>
                  <a:pt x="1499032" y="582500"/>
                </a:lnTo>
                <a:lnTo>
                  <a:pt x="1549817" y="568251"/>
                </a:lnTo>
                <a:lnTo>
                  <a:pt x="1597580" y="552831"/>
                </a:lnTo>
                <a:lnTo>
                  <a:pt x="1642140" y="536302"/>
                </a:lnTo>
                <a:lnTo>
                  <a:pt x="1683316" y="518728"/>
                </a:lnTo>
                <a:lnTo>
                  <a:pt x="1720927" y="500171"/>
                </a:lnTo>
                <a:lnTo>
                  <a:pt x="1754791" y="480694"/>
                </a:lnTo>
                <a:lnTo>
                  <a:pt x="1810556" y="439229"/>
                </a:lnTo>
                <a:lnTo>
                  <a:pt x="1849161" y="394835"/>
                </a:lnTo>
                <a:lnTo>
                  <a:pt x="1869158" y="348014"/>
                </a:lnTo>
                <a:lnTo>
                  <a:pt x="1871726" y="323850"/>
                </a:lnTo>
                <a:lnTo>
                  <a:pt x="1869158" y="299670"/>
                </a:lnTo>
                <a:lnTo>
                  <a:pt x="1849161" y="252825"/>
                </a:lnTo>
                <a:lnTo>
                  <a:pt x="1810556" y="208419"/>
                </a:lnTo>
                <a:lnTo>
                  <a:pt x="1754791" y="166949"/>
                </a:lnTo>
                <a:lnTo>
                  <a:pt x="1720927" y="147472"/>
                </a:lnTo>
                <a:lnTo>
                  <a:pt x="1683316" y="128917"/>
                </a:lnTo>
                <a:lnTo>
                  <a:pt x="1642140" y="111345"/>
                </a:lnTo>
                <a:lnTo>
                  <a:pt x="1597580" y="94821"/>
                </a:lnTo>
                <a:lnTo>
                  <a:pt x="1549817" y="79406"/>
                </a:lnTo>
                <a:lnTo>
                  <a:pt x="1499032" y="65162"/>
                </a:lnTo>
                <a:lnTo>
                  <a:pt x="1445406" y="52152"/>
                </a:lnTo>
                <a:lnTo>
                  <a:pt x="1389120" y="40439"/>
                </a:lnTo>
                <a:lnTo>
                  <a:pt x="1330356" y="30085"/>
                </a:lnTo>
                <a:lnTo>
                  <a:pt x="1269294" y="21153"/>
                </a:lnTo>
                <a:lnTo>
                  <a:pt x="1206116" y="13704"/>
                </a:lnTo>
                <a:lnTo>
                  <a:pt x="1141002" y="7802"/>
                </a:lnTo>
                <a:lnTo>
                  <a:pt x="1074135" y="3509"/>
                </a:lnTo>
                <a:lnTo>
                  <a:pt x="1005695" y="887"/>
                </a:lnTo>
                <a:lnTo>
                  <a:pt x="935863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3975" y="1125600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0" y="323850"/>
                </a:moveTo>
                <a:lnTo>
                  <a:pt x="10146" y="275974"/>
                </a:lnTo>
                <a:lnTo>
                  <a:pt x="39621" y="230286"/>
                </a:lnTo>
                <a:lnTo>
                  <a:pt x="86977" y="187285"/>
                </a:lnTo>
                <a:lnTo>
                  <a:pt x="150766" y="147472"/>
                </a:lnTo>
                <a:lnTo>
                  <a:pt x="188371" y="128917"/>
                </a:lnTo>
                <a:lnTo>
                  <a:pt x="229542" y="111345"/>
                </a:lnTo>
                <a:lnTo>
                  <a:pt x="274097" y="94821"/>
                </a:lnTo>
                <a:lnTo>
                  <a:pt x="321857" y="79406"/>
                </a:lnTo>
                <a:lnTo>
                  <a:pt x="372639" y="65162"/>
                </a:lnTo>
                <a:lnTo>
                  <a:pt x="426263" y="52152"/>
                </a:lnTo>
                <a:lnTo>
                  <a:pt x="482549" y="40439"/>
                </a:lnTo>
                <a:lnTo>
                  <a:pt x="541315" y="30085"/>
                </a:lnTo>
                <a:lnTo>
                  <a:pt x="602380" y="21153"/>
                </a:lnTo>
                <a:lnTo>
                  <a:pt x="665563" y="13704"/>
                </a:lnTo>
                <a:lnTo>
                  <a:pt x="730684" y="7802"/>
                </a:lnTo>
                <a:lnTo>
                  <a:pt x="797561" y="3509"/>
                </a:lnTo>
                <a:lnTo>
                  <a:pt x="866015" y="887"/>
                </a:lnTo>
                <a:lnTo>
                  <a:pt x="935863" y="0"/>
                </a:lnTo>
                <a:lnTo>
                  <a:pt x="1005695" y="887"/>
                </a:lnTo>
                <a:lnTo>
                  <a:pt x="1074135" y="3509"/>
                </a:lnTo>
                <a:lnTo>
                  <a:pt x="1141002" y="7802"/>
                </a:lnTo>
                <a:lnTo>
                  <a:pt x="1206116" y="13704"/>
                </a:lnTo>
                <a:lnTo>
                  <a:pt x="1269294" y="21153"/>
                </a:lnTo>
                <a:lnTo>
                  <a:pt x="1330356" y="30085"/>
                </a:lnTo>
                <a:lnTo>
                  <a:pt x="1389120" y="40439"/>
                </a:lnTo>
                <a:lnTo>
                  <a:pt x="1445406" y="52152"/>
                </a:lnTo>
                <a:lnTo>
                  <a:pt x="1499032" y="65162"/>
                </a:lnTo>
                <a:lnTo>
                  <a:pt x="1549817" y="79406"/>
                </a:lnTo>
                <a:lnTo>
                  <a:pt x="1597580" y="94821"/>
                </a:lnTo>
                <a:lnTo>
                  <a:pt x="1642140" y="111345"/>
                </a:lnTo>
                <a:lnTo>
                  <a:pt x="1683316" y="128917"/>
                </a:lnTo>
                <a:lnTo>
                  <a:pt x="1720927" y="147472"/>
                </a:lnTo>
                <a:lnTo>
                  <a:pt x="1754791" y="166949"/>
                </a:lnTo>
                <a:lnTo>
                  <a:pt x="1810556" y="208419"/>
                </a:lnTo>
                <a:lnTo>
                  <a:pt x="1849161" y="252825"/>
                </a:lnTo>
                <a:lnTo>
                  <a:pt x="1869158" y="299670"/>
                </a:lnTo>
                <a:lnTo>
                  <a:pt x="1871726" y="323850"/>
                </a:lnTo>
                <a:lnTo>
                  <a:pt x="1869158" y="348014"/>
                </a:lnTo>
                <a:lnTo>
                  <a:pt x="1849161" y="394835"/>
                </a:lnTo>
                <a:lnTo>
                  <a:pt x="1810556" y="439229"/>
                </a:lnTo>
                <a:lnTo>
                  <a:pt x="1754791" y="480694"/>
                </a:lnTo>
                <a:lnTo>
                  <a:pt x="1720927" y="500171"/>
                </a:lnTo>
                <a:lnTo>
                  <a:pt x="1683316" y="518728"/>
                </a:lnTo>
                <a:lnTo>
                  <a:pt x="1642140" y="536302"/>
                </a:lnTo>
                <a:lnTo>
                  <a:pt x="1597580" y="552831"/>
                </a:lnTo>
                <a:lnTo>
                  <a:pt x="1549817" y="568251"/>
                </a:lnTo>
                <a:lnTo>
                  <a:pt x="1499032" y="582500"/>
                </a:lnTo>
                <a:lnTo>
                  <a:pt x="1445406" y="595515"/>
                </a:lnTo>
                <a:lnTo>
                  <a:pt x="1389120" y="607234"/>
                </a:lnTo>
                <a:lnTo>
                  <a:pt x="1330356" y="617593"/>
                </a:lnTo>
                <a:lnTo>
                  <a:pt x="1269294" y="626531"/>
                </a:lnTo>
                <a:lnTo>
                  <a:pt x="1206116" y="633985"/>
                </a:lnTo>
                <a:lnTo>
                  <a:pt x="1141002" y="639891"/>
                </a:lnTo>
                <a:lnTo>
                  <a:pt x="1074135" y="644187"/>
                </a:lnTo>
                <a:lnTo>
                  <a:pt x="1005695" y="646811"/>
                </a:lnTo>
                <a:lnTo>
                  <a:pt x="935863" y="647700"/>
                </a:lnTo>
                <a:lnTo>
                  <a:pt x="866015" y="646811"/>
                </a:lnTo>
                <a:lnTo>
                  <a:pt x="797561" y="644187"/>
                </a:lnTo>
                <a:lnTo>
                  <a:pt x="730684" y="639891"/>
                </a:lnTo>
                <a:lnTo>
                  <a:pt x="665563" y="633985"/>
                </a:lnTo>
                <a:lnTo>
                  <a:pt x="602380" y="626531"/>
                </a:lnTo>
                <a:lnTo>
                  <a:pt x="541315" y="617593"/>
                </a:lnTo>
                <a:lnTo>
                  <a:pt x="482549" y="607234"/>
                </a:lnTo>
                <a:lnTo>
                  <a:pt x="426263" y="595515"/>
                </a:lnTo>
                <a:lnTo>
                  <a:pt x="372639" y="582500"/>
                </a:lnTo>
                <a:lnTo>
                  <a:pt x="321857" y="568251"/>
                </a:lnTo>
                <a:lnTo>
                  <a:pt x="274097" y="552831"/>
                </a:lnTo>
                <a:lnTo>
                  <a:pt x="229542" y="536302"/>
                </a:lnTo>
                <a:lnTo>
                  <a:pt x="188371" y="518728"/>
                </a:lnTo>
                <a:lnTo>
                  <a:pt x="150766" y="500171"/>
                </a:lnTo>
                <a:lnTo>
                  <a:pt x="116908" y="480694"/>
                </a:lnTo>
                <a:lnTo>
                  <a:pt x="61154" y="439229"/>
                </a:lnTo>
                <a:lnTo>
                  <a:pt x="22558" y="394835"/>
                </a:lnTo>
                <a:lnTo>
                  <a:pt x="2566" y="348014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0100" y="1412875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935863" y="0"/>
                </a:moveTo>
                <a:lnTo>
                  <a:pt x="866015" y="888"/>
                </a:lnTo>
                <a:lnTo>
                  <a:pt x="797561" y="3512"/>
                </a:lnTo>
                <a:lnTo>
                  <a:pt x="730684" y="7808"/>
                </a:lnTo>
                <a:lnTo>
                  <a:pt x="665563" y="13714"/>
                </a:lnTo>
                <a:lnTo>
                  <a:pt x="602380" y="21168"/>
                </a:lnTo>
                <a:lnTo>
                  <a:pt x="541315" y="30106"/>
                </a:lnTo>
                <a:lnTo>
                  <a:pt x="482549" y="40465"/>
                </a:lnTo>
                <a:lnTo>
                  <a:pt x="426263" y="52184"/>
                </a:lnTo>
                <a:lnTo>
                  <a:pt x="372639" y="65199"/>
                </a:lnTo>
                <a:lnTo>
                  <a:pt x="321857" y="79448"/>
                </a:lnTo>
                <a:lnTo>
                  <a:pt x="274097" y="94868"/>
                </a:lnTo>
                <a:lnTo>
                  <a:pt x="229542" y="111397"/>
                </a:lnTo>
                <a:lnTo>
                  <a:pt x="188371" y="128971"/>
                </a:lnTo>
                <a:lnTo>
                  <a:pt x="150766" y="147528"/>
                </a:lnTo>
                <a:lnTo>
                  <a:pt x="116908" y="167005"/>
                </a:lnTo>
                <a:lnTo>
                  <a:pt x="61154" y="208470"/>
                </a:lnTo>
                <a:lnTo>
                  <a:pt x="22558" y="252864"/>
                </a:lnTo>
                <a:lnTo>
                  <a:pt x="2566" y="299685"/>
                </a:lnTo>
                <a:lnTo>
                  <a:pt x="0" y="323850"/>
                </a:lnTo>
                <a:lnTo>
                  <a:pt x="2566" y="348014"/>
                </a:lnTo>
                <a:lnTo>
                  <a:pt x="22558" y="394835"/>
                </a:lnTo>
                <a:lnTo>
                  <a:pt x="61154" y="439229"/>
                </a:lnTo>
                <a:lnTo>
                  <a:pt x="116908" y="480694"/>
                </a:lnTo>
                <a:lnTo>
                  <a:pt x="150766" y="500171"/>
                </a:lnTo>
                <a:lnTo>
                  <a:pt x="188371" y="518728"/>
                </a:lnTo>
                <a:lnTo>
                  <a:pt x="229542" y="536302"/>
                </a:lnTo>
                <a:lnTo>
                  <a:pt x="274097" y="552831"/>
                </a:lnTo>
                <a:lnTo>
                  <a:pt x="321857" y="568251"/>
                </a:lnTo>
                <a:lnTo>
                  <a:pt x="372639" y="582500"/>
                </a:lnTo>
                <a:lnTo>
                  <a:pt x="426263" y="595515"/>
                </a:lnTo>
                <a:lnTo>
                  <a:pt x="482549" y="607234"/>
                </a:lnTo>
                <a:lnTo>
                  <a:pt x="541315" y="617593"/>
                </a:lnTo>
                <a:lnTo>
                  <a:pt x="602380" y="626531"/>
                </a:lnTo>
                <a:lnTo>
                  <a:pt x="665563" y="633985"/>
                </a:lnTo>
                <a:lnTo>
                  <a:pt x="730684" y="639891"/>
                </a:lnTo>
                <a:lnTo>
                  <a:pt x="797561" y="644187"/>
                </a:lnTo>
                <a:lnTo>
                  <a:pt x="866015" y="646811"/>
                </a:lnTo>
                <a:lnTo>
                  <a:pt x="935863" y="647700"/>
                </a:lnTo>
                <a:lnTo>
                  <a:pt x="1005695" y="646811"/>
                </a:lnTo>
                <a:lnTo>
                  <a:pt x="1074135" y="644187"/>
                </a:lnTo>
                <a:lnTo>
                  <a:pt x="1141002" y="639891"/>
                </a:lnTo>
                <a:lnTo>
                  <a:pt x="1206116" y="633985"/>
                </a:lnTo>
                <a:lnTo>
                  <a:pt x="1269294" y="626531"/>
                </a:lnTo>
                <a:lnTo>
                  <a:pt x="1330356" y="617593"/>
                </a:lnTo>
                <a:lnTo>
                  <a:pt x="1389120" y="607234"/>
                </a:lnTo>
                <a:lnTo>
                  <a:pt x="1445406" y="595515"/>
                </a:lnTo>
                <a:lnTo>
                  <a:pt x="1499032" y="582500"/>
                </a:lnTo>
                <a:lnTo>
                  <a:pt x="1549817" y="568251"/>
                </a:lnTo>
                <a:lnTo>
                  <a:pt x="1597580" y="552831"/>
                </a:lnTo>
                <a:lnTo>
                  <a:pt x="1642140" y="536302"/>
                </a:lnTo>
                <a:lnTo>
                  <a:pt x="1683316" y="518728"/>
                </a:lnTo>
                <a:lnTo>
                  <a:pt x="1720927" y="500171"/>
                </a:lnTo>
                <a:lnTo>
                  <a:pt x="1754791" y="480694"/>
                </a:lnTo>
                <a:lnTo>
                  <a:pt x="1810556" y="439229"/>
                </a:lnTo>
                <a:lnTo>
                  <a:pt x="1849161" y="394835"/>
                </a:lnTo>
                <a:lnTo>
                  <a:pt x="1869158" y="348014"/>
                </a:lnTo>
                <a:lnTo>
                  <a:pt x="1871726" y="323850"/>
                </a:lnTo>
                <a:lnTo>
                  <a:pt x="1869158" y="299685"/>
                </a:lnTo>
                <a:lnTo>
                  <a:pt x="1849161" y="252864"/>
                </a:lnTo>
                <a:lnTo>
                  <a:pt x="1810556" y="208470"/>
                </a:lnTo>
                <a:lnTo>
                  <a:pt x="1754791" y="167005"/>
                </a:lnTo>
                <a:lnTo>
                  <a:pt x="1720927" y="147528"/>
                </a:lnTo>
                <a:lnTo>
                  <a:pt x="1683316" y="128971"/>
                </a:lnTo>
                <a:lnTo>
                  <a:pt x="1642140" y="111397"/>
                </a:lnTo>
                <a:lnTo>
                  <a:pt x="1597580" y="94868"/>
                </a:lnTo>
                <a:lnTo>
                  <a:pt x="1549817" y="79448"/>
                </a:lnTo>
                <a:lnTo>
                  <a:pt x="1499032" y="65199"/>
                </a:lnTo>
                <a:lnTo>
                  <a:pt x="1445406" y="52184"/>
                </a:lnTo>
                <a:lnTo>
                  <a:pt x="1389120" y="40465"/>
                </a:lnTo>
                <a:lnTo>
                  <a:pt x="1330356" y="30106"/>
                </a:lnTo>
                <a:lnTo>
                  <a:pt x="1269294" y="21168"/>
                </a:lnTo>
                <a:lnTo>
                  <a:pt x="1206116" y="13714"/>
                </a:lnTo>
                <a:lnTo>
                  <a:pt x="1141002" y="7808"/>
                </a:lnTo>
                <a:lnTo>
                  <a:pt x="1074135" y="3512"/>
                </a:lnTo>
                <a:lnTo>
                  <a:pt x="1005695" y="888"/>
                </a:lnTo>
                <a:lnTo>
                  <a:pt x="935863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0100" y="1412875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0" y="323850"/>
                </a:moveTo>
                <a:lnTo>
                  <a:pt x="10146" y="276003"/>
                </a:lnTo>
                <a:lnTo>
                  <a:pt x="39621" y="230332"/>
                </a:lnTo>
                <a:lnTo>
                  <a:pt x="86977" y="187340"/>
                </a:lnTo>
                <a:lnTo>
                  <a:pt x="150766" y="147528"/>
                </a:lnTo>
                <a:lnTo>
                  <a:pt x="188371" y="128971"/>
                </a:lnTo>
                <a:lnTo>
                  <a:pt x="229542" y="111397"/>
                </a:lnTo>
                <a:lnTo>
                  <a:pt x="274097" y="94868"/>
                </a:lnTo>
                <a:lnTo>
                  <a:pt x="321857" y="79448"/>
                </a:lnTo>
                <a:lnTo>
                  <a:pt x="372639" y="65199"/>
                </a:lnTo>
                <a:lnTo>
                  <a:pt x="426263" y="52184"/>
                </a:lnTo>
                <a:lnTo>
                  <a:pt x="482549" y="40465"/>
                </a:lnTo>
                <a:lnTo>
                  <a:pt x="541315" y="30106"/>
                </a:lnTo>
                <a:lnTo>
                  <a:pt x="602380" y="21168"/>
                </a:lnTo>
                <a:lnTo>
                  <a:pt x="665563" y="13714"/>
                </a:lnTo>
                <a:lnTo>
                  <a:pt x="730684" y="7808"/>
                </a:lnTo>
                <a:lnTo>
                  <a:pt x="797561" y="3512"/>
                </a:lnTo>
                <a:lnTo>
                  <a:pt x="866015" y="888"/>
                </a:lnTo>
                <a:lnTo>
                  <a:pt x="935863" y="0"/>
                </a:lnTo>
                <a:lnTo>
                  <a:pt x="1005695" y="888"/>
                </a:lnTo>
                <a:lnTo>
                  <a:pt x="1074135" y="3512"/>
                </a:lnTo>
                <a:lnTo>
                  <a:pt x="1141002" y="7808"/>
                </a:lnTo>
                <a:lnTo>
                  <a:pt x="1206116" y="13714"/>
                </a:lnTo>
                <a:lnTo>
                  <a:pt x="1269294" y="21168"/>
                </a:lnTo>
                <a:lnTo>
                  <a:pt x="1330356" y="30106"/>
                </a:lnTo>
                <a:lnTo>
                  <a:pt x="1389120" y="40465"/>
                </a:lnTo>
                <a:lnTo>
                  <a:pt x="1445406" y="52184"/>
                </a:lnTo>
                <a:lnTo>
                  <a:pt x="1499032" y="65199"/>
                </a:lnTo>
                <a:lnTo>
                  <a:pt x="1549817" y="79448"/>
                </a:lnTo>
                <a:lnTo>
                  <a:pt x="1597580" y="94868"/>
                </a:lnTo>
                <a:lnTo>
                  <a:pt x="1642140" y="111397"/>
                </a:lnTo>
                <a:lnTo>
                  <a:pt x="1683316" y="128971"/>
                </a:lnTo>
                <a:lnTo>
                  <a:pt x="1720927" y="147528"/>
                </a:lnTo>
                <a:lnTo>
                  <a:pt x="1754791" y="167005"/>
                </a:lnTo>
                <a:lnTo>
                  <a:pt x="1810556" y="208470"/>
                </a:lnTo>
                <a:lnTo>
                  <a:pt x="1849161" y="252864"/>
                </a:lnTo>
                <a:lnTo>
                  <a:pt x="1869158" y="299685"/>
                </a:lnTo>
                <a:lnTo>
                  <a:pt x="1871726" y="323850"/>
                </a:lnTo>
                <a:lnTo>
                  <a:pt x="1869158" y="348014"/>
                </a:lnTo>
                <a:lnTo>
                  <a:pt x="1849161" y="394835"/>
                </a:lnTo>
                <a:lnTo>
                  <a:pt x="1810556" y="439229"/>
                </a:lnTo>
                <a:lnTo>
                  <a:pt x="1754791" y="480694"/>
                </a:lnTo>
                <a:lnTo>
                  <a:pt x="1720927" y="500171"/>
                </a:lnTo>
                <a:lnTo>
                  <a:pt x="1683316" y="518728"/>
                </a:lnTo>
                <a:lnTo>
                  <a:pt x="1642140" y="536302"/>
                </a:lnTo>
                <a:lnTo>
                  <a:pt x="1597580" y="552831"/>
                </a:lnTo>
                <a:lnTo>
                  <a:pt x="1549817" y="568251"/>
                </a:lnTo>
                <a:lnTo>
                  <a:pt x="1499032" y="582500"/>
                </a:lnTo>
                <a:lnTo>
                  <a:pt x="1445406" y="595515"/>
                </a:lnTo>
                <a:lnTo>
                  <a:pt x="1389120" y="607234"/>
                </a:lnTo>
                <a:lnTo>
                  <a:pt x="1330356" y="617593"/>
                </a:lnTo>
                <a:lnTo>
                  <a:pt x="1269294" y="626531"/>
                </a:lnTo>
                <a:lnTo>
                  <a:pt x="1206116" y="633985"/>
                </a:lnTo>
                <a:lnTo>
                  <a:pt x="1141002" y="639891"/>
                </a:lnTo>
                <a:lnTo>
                  <a:pt x="1074135" y="644187"/>
                </a:lnTo>
                <a:lnTo>
                  <a:pt x="1005695" y="646811"/>
                </a:lnTo>
                <a:lnTo>
                  <a:pt x="935863" y="647700"/>
                </a:lnTo>
                <a:lnTo>
                  <a:pt x="866015" y="646811"/>
                </a:lnTo>
                <a:lnTo>
                  <a:pt x="797561" y="644187"/>
                </a:lnTo>
                <a:lnTo>
                  <a:pt x="730684" y="639891"/>
                </a:lnTo>
                <a:lnTo>
                  <a:pt x="665563" y="633985"/>
                </a:lnTo>
                <a:lnTo>
                  <a:pt x="602380" y="626531"/>
                </a:lnTo>
                <a:lnTo>
                  <a:pt x="541315" y="617593"/>
                </a:lnTo>
                <a:lnTo>
                  <a:pt x="482549" y="607234"/>
                </a:lnTo>
                <a:lnTo>
                  <a:pt x="426263" y="595515"/>
                </a:lnTo>
                <a:lnTo>
                  <a:pt x="372639" y="582500"/>
                </a:lnTo>
                <a:lnTo>
                  <a:pt x="321857" y="568251"/>
                </a:lnTo>
                <a:lnTo>
                  <a:pt x="274097" y="552831"/>
                </a:lnTo>
                <a:lnTo>
                  <a:pt x="229542" y="536302"/>
                </a:lnTo>
                <a:lnTo>
                  <a:pt x="188371" y="518728"/>
                </a:lnTo>
                <a:lnTo>
                  <a:pt x="150766" y="500171"/>
                </a:lnTo>
                <a:lnTo>
                  <a:pt x="116908" y="480694"/>
                </a:lnTo>
                <a:lnTo>
                  <a:pt x="61154" y="439229"/>
                </a:lnTo>
                <a:lnTo>
                  <a:pt x="22558" y="394835"/>
                </a:lnTo>
                <a:lnTo>
                  <a:pt x="2566" y="348014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6950" y="679450"/>
            <a:ext cx="9937750" cy="5786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30078" y="1557908"/>
            <a:ext cx="1069340" cy="6267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75590">
              <a:lnSpc>
                <a:spcPts val="2330"/>
              </a:lnSpc>
              <a:spcBef>
                <a:spcPts val="240"/>
              </a:spcBef>
            </a:pPr>
            <a:r>
              <a:rPr sz="2000" spc="-114" dirty="0">
                <a:latin typeface="Arial"/>
                <a:cs typeface="Arial"/>
              </a:rPr>
              <a:t>Ciclo  </a:t>
            </a:r>
            <a:r>
              <a:rPr sz="2000" spc="-80" dirty="0">
                <a:latin typeface="Arial"/>
                <a:cs typeface="Arial"/>
              </a:rPr>
              <a:t>m</a:t>
            </a:r>
            <a:r>
              <a:rPr sz="2000" spc="-65" dirty="0">
                <a:latin typeface="Arial"/>
                <a:cs typeface="Arial"/>
              </a:rPr>
              <a:t>e</a:t>
            </a:r>
            <a:r>
              <a:rPr sz="2000" spc="-55" dirty="0">
                <a:latin typeface="Arial"/>
                <a:cs typeface="Arial"/>
              </a:rPr>
              <a:t>stru</a:t>
            </a:r>
            <a:r>
              <a:rPr sz="2000" spc="-6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6876" y="3068701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935735" y="0"/>
                </a:moveTo>
                <a:lnTo>
                  <a:pt x="865904" y="887"/>
                </a:lnTo>
                <a:lnTo>
                  <a:pt x="797466" y="3509"/>
                </a:lnTo>
                <a:lnTo>
                  <a:pt x="730602" y="7802"/>
                </a:lnTo>
                <a:lnTo>
                  <a:pt x="665493" y="13704"/>
                </a:lnTo>
                <a:lnTo>
                  <a:pt x="602321" y="21153"/>
                </a:lnTo>
                <a:lnTo>
                  <a:pt x="541266" y="30085"/>
                </a:lnTo>
                <a:lnTo>
                  <a:pt x="482509" y="40439"/>
                </a:lnTo>
                <a:lnTo>
                  <a:pt x="426231" y="52152"/>
                </a:lnTo>
                <a:lnTo>
                  <a:pt x="372613" y="65162"/>
                </a:lnTo>
                <a:lnTo>
                  <a:pt x="321836" y="79406"/>
                </a:lnTo>
                <a:lnTo>
                  <a:pt x="274081" y="94821"/>
                </a:lnTo>
                <a:lnTo>
                  <a:pt x="229530" y="111345"/>
                </a:lnTo>
                <a:lnTo>
                  <a:pt x="188362" y="128917"/>
                </a:lnTo>
                <a:lnTo>
                  <a:pt x="150760" y="147472"/>
                </a:lnTo>
                <a:lnTo>
                  <a:pt x="116903" y="166949"/>
                </a:lnTo>
                <a:lnTo>
                  <a:pt x="61153" y="208419"/>
                </a:lnTo>
                <a:lnTo>
                  <a:pt x="22558" y="252825"/>
                </a:lnTo>
                <a:lnTo>
                  <a:pt x="2566" y="299670"/>
                </a:lnTo>
                <a:lnTo>
                  <a:pt x="0" y="323850"/>
                </a:lnTo>
                <a:lnTo>
                  <a:pt x="2566" y="348014"/>
                </a:lnTo>
                <a:lnTo>
                  <a:pt x="22558" y="394835"/>
                </a:lnTo>
                <a:lnTo>
                  <a:pt x="61153" y="439229"/>
                </a:lnTo>
                <a:lnTo>
                  <a:pt x="116903" y="480694"/>
                </a:lnTo>
                <a:lnTo>
                  <a:pt x="150760" y="500171"/>
                </a:lnTo>
                <a:lnTo>
                  <a:pt x="188362" y="518728"/>
                </a:lnTo>
                <a:lnTo>
                  <a:pt x="229530" y="536302"/>
                </a:lnTo>
                <a:lnTo>
                  <a:pt x="274081" y="552831"/>
                </a:lnTo>
                <a:lnTo>
                  <a:pt x="321836" y="568251"/>
                </a:lnTo>
                <a:lnTo>
                  <a:pt x="372613" y="582500"/>
                </a:lnTo>
                <a:lnTo>
                  <a:pt x="426231" y="595515"/>
                </a:lnTo>
                <a:lnTo>
                  <a:pt x="482509" y="607234"/>
                </a:lnTo>
                <a:lnTo>
                  <a:pt x="541266" y="617593"/>
                </a:lnTo>
                <a:lnTo>
                  <a:pt x="602321" y="626531"/>
                </a:lnTo>
                <a:lnTo>
                  <a:pt x="665493" y="633985"/>
                </a:lnTo>
                <a:lnTo>
                  <a:pt x="730602" y="639891"/>
                </a:lnTo>
                <a:lnTo>
                  <a:pt x="797466" y="644187"/>
                </a:lnTo>
                <a:lnTo>
                  <a:pt x="865904" y="646811"/>
                </a:lnTo>
                <a:lnTo>
                  <a:pt x="935735" y="647700"/>
                </a:lnTo>
                <a:lnTo>
                  <a:pt x="1005583" y="646811"/>
                </a:lnTo>
                <a:lnTo>
                  <a:pt x="1074037" y="644187"/>
                </a:lnTo>
                <a:lnTo>
                  <a:pt x="1140914" y="639891"/>
                </a:lnTo>
                <a:lnTo>
                  <a:pt x="1206035" y="633985"/>
                </a:lnTo>
                <a:lnTo>
                  <a:pt x="1269218" y="626531"/>
                </a:lnTo>
                <a:lnTo>
                  <a:pt x="1330283" y="617593"/>
                </a:lnTo>
                <a:lnTo>
                  <a:pt x="1389049" y="607234"/>
                </a:lnTo>
                <a:lnTo>
                  <a:pt x="1445335" y="595515"/>
                </a:lnTo>
                <a:lnTo>
                  <a:pt x="1498959" y="582500"/>
                </a:lnTo>
                <a:lnTo>
                  <a:pt x="1549741" y="568251"/>
                </a:lnTo>
                <a:lnTo>
                  <a:pt x="1597501" y="552831"/>
                </a:lnTo>
                <a:lnTo>
                  <a:pt x="1642056" y="536302"/>
                </a:lnTo>
                <a:lnTo>
                  <a:pt x="1683227" y="518728"/>
                </a:lnTo>
                <a:lnTo>
                  <a:pt x="1720832" y="500171"/>
                </a:lnTo>
                <a:lnTo>
                  <a:pt x="1754690" y="480694"/>
                </a:lnTo>
                <a:lnTo>
                  <a:pt x="1810444" y="439229"/>
                </a:lnTo>
                <a:lnTo>
                  <a:pt x="1849040" y="394835"/>
                </a:lnTo>
                <a:lnTo>
                  <a:pt x="1869032" y="348014"/>
                </a:lnTo>
                <a:lnTo>
                  <a:pt x="1871599" y="323850"/>
                </a:lnTo>
                <a:lnTo>
                  <a:pt x="1869032" y="299670"/>
                </a:lnTo>
                <a:lnTo>
                  <a:pt x="1849040" y="252825"/>
                </a:lnTo>
                <a:lnTo>
                  <a:pt x="1810444" y="208419"/>
                </a:lnTo>
                <a:lnTo>
                  <a:pt x="1754690" y="166949"/>
                </a:lnTo>
                <a:lnTo>
                  <a:pt x="1720832" y="147472"/>
                </a:lnTo>
                <a:lnTo>
                  <a:pt x="1683227" y="128917"/>
                </a:lnTo>
                <a:lnTo>
                  <a:pt x="1642056" y="111345"/>
                </a:lnTo>
                <a:lnTo>
                  <a:pt x="1597501" y="94821"/>
                </a:lnTo>
                <a:lnTo>
                  <a:pt x="1549741" y="79406"/>
                </a:lnTo>
                <a:lnTo>
                  <a:pt x="1498959" y="65162"/>
                </a:lnTo>
                <a:lnTo>
                  <a:pt x="1445335" y="52152"/>
                </a:lnTo>
                <a:lnTo>
                  <a:pt x="1389049" y="40439"/>
                </a:lnTo>
                <a:lnTo>
                  <a:pt x="1330283" y="30085"/>
                </a:lnTo>
                <a:lnTo>
                  <a:pt x="1269218" y="21153"/>
                </a:lnTo>
                <a:lnTo>
                  <a:pt x="1206035" y="13704"/>
                </a:lnTo>
                <a:lnTo>
                  <a:pt x="1140914" y="7802"/>
                </a:lnTo>
                <a:lnTo>
                  <a:pt x="1074037" y="3509"/>
                </a:lnTo>
                <a:lnTo>
                  <a:pt x="1005583" y="887"/>
                </a:lnTo>
                <a:lnTo>
                  <a:pt x="935735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56876" y="3068701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0" y="323850"/>
                </a:moveTo>
                <a:lnTo>
                  <a:pt x="10146" y="275974"/>
                </a:lnTo>
                <a:lnTo>
                  <a:pt x="39620" y="230286"/>
                </a:lnTo>
                <a:lnTo>
                  <a:pt x="86974" y="187285"/>
                </a:lnTo>
                <a:lnTo>
                  <a:pt x="150760" y="147472"/>
                </a:lnTo>
                <a:lnTo>
                  <a:pt x="188362" y="128917"/>
                </a:lnTo>
                <a:lnTo>
                  <a:pt x="229530" y="111345"/>
                </a:lnTo>
                <a:lnTo>
                  <a:pt x="274081" y="94821"/>
                </a:lnTo>
                <a:lnTo>
                  <a:pt x="321836" y="79406"/>
                </a:lnTo>
                <a:lnTo>
                  <a:pt x="372613" y="65162"/>
                </a:lnTo>
                <a:lnTo>
                  <a:pt x="426231" y="52152"/>
                </a:lnTo>
                <a:lnTo>
                  <a:pt x="482509" y="40439"/>
                </a:lnTo>
                <a:lnTo>
                  <a:pt x="541266" y="30085"/>
                </a:lnTo>
                <a:lnTo>
                  <a:pt x="602321" y="21153"/>
                </a:lnTo>
                <a:lnTo>
                  <a:pt x="665493" y="13704"/>
                </a:lnTo>
                <a:lnTo>
                  <a:pt x="730602" y="7802"/>
                </a:lnTo>
                <a:lnTo>
                  <a:pt x="797466" y="3509"/>
                </a:lnTo>
                <a:lnTo>
                  <a:pt x="865904" y="887"/>
                </a:lnTo>
                <a:lnTo>
                  <a:pt x="935735" y="0"/>
                </a:lnTo>
                <a:lnTo>
                  <a:pt x="1005583" y="887"/>
                </a:lnTo>
                <a:lnTo>
                  <a:pt x="1074037" y="3509"/>
                </a:lnTo>
                <a:lnTo>
                  <a:pt x="1140914" y="7802"/>
                </a:lnTo>
                <a:lnTo>
                  <a:pt x="1206035" y="13704"/>
                </a:lnTo>
                <a:lnTo>
                  <a:pt x="1269218" y="21153"/>
                </a:lnTo>
                <a:lnTo>
                  <a:pt x="1330283" y="30085"/>
                </a:lnTo>
                <a:lnTo>
                  <a:pt x="1389049" y="40439"/>
                </a:lnTo>
                <a:lnTo>
                  <a:pt x="1445335" y="52152"/>
                </a:lnTo>
                <a:lnTo>
                  <a:pt x="1498959" y="65162"/>
                </a:lnTo>
                <a:lnTo>
                  <a:pt x="1549741" y="79406"/>
                </a:lnTo>
                <a:lnTo>
                  <a:pt x="1597501" y="94821"/>
                </a:lnTo>
                <a:lnTo>
                  <a:pt x="1642056" y="111345"/>
                </a:lnTo>
                <a:lnTo>
                  <a:pt x="1683227" y="128917"/>
                </a:lnTo>
                <a:lnTo>
                  <a:pt x="1720832" y="147472"/>
                </a:lnTo>
                <a:lnTo>
                  <a:pt x="1754690" y="166949"/>
                </a:lnTo>
                <a:lnTo>
                  <a:pt x="1810444" y="208419"/>
                </a:lnTo>
                <a:lnTo>
                  <a:pt x="1849040" y="252825"/>
                </a:lnTo>
                <a:lnTo>
                  <a:pt x="1869032" y="299670"/>
                </a:lnTo>
                <a:lnTo>
                  <a:pt x="1871599" y="323850"/>
                </a:lnTo>
                <a:lnTo>
                  <a:pt x="1869032" y="348014"/>
                </a:lnTo>
                <a:lnTo>
                  <a:pt x="1849040" y="394835"/>
                </a:lnTo>
                <a:lnTo>
                  <a:pt x="1810444" y="439229"/>
                </a:lnTo>
                <a:lnTo>
                  <a:pt x="1754690" y="480694"/>
                </a:lnTo>
                <a:lnTo>
                  <a:pt x="1720832" y="500171"/>
                </a:lnTo>
                <a:lnTo>
                  <a:pt x="1683227" y="518728"/>
                </a:lnTo>
                <a:lnTo>
                  <a:pt x="1642056" y="536302"/>
                </a:lnTo>
                <a:lnTo>
                  <a:pt x="1597501" y="552831"/>
                </a:lnTo>
                <a:lnTo>
                  <a:pt x="1549741" y="568251"/>
                </a:lnTo>
                <a:lnTo>
                  <a:pt x="1498959" y="582500"/>
                </a:lnTo>
                <a:lnTo>
                  <a:pt x="1445335" y="595515"/>
                </a:lnTo>
                <a:lnTo>
                  <a:pt x="1389049" y="607234"/>
                </a:lnTo>
                <a:lnTo>
                  <a:pt x="1330283" y="617593"/>
                </a:lnTo>
                <a:lnTo>
                  <a:pt x="1269218" y="626531"/>
                </a:lnTo>
                <a:lnTo>
                  <a:pt x="1206035" y="633985"/>
                </a:lnTo>
                <a:lnTo>
                  <a:pt x="1140914" y="639891"/>
                </a:lnTo>
                <a:lnTo>
                  <a:pt x="1074037" y="644187"/>
                </a:lnTo>
                <a:lnTo>
                  <a:pt x="1005583" y="646811"/>
                </a:lnTo>
                <a:lnTo>
                  <a:pt x="935735" y="647700"/>
                </a:lnTo>
                <a:lnTo>
                  <a:pt x="865904" y="646811"/>
                </a:lnTo>
                <a:lnTo>
                  <a:pt x="797466" y="644187"/>
                </a:lnTo>
                <a:lnTo>
                  <a:pt x="730602" y="639891"/>
                </a:lnTo>
                <a:lnTo>
                  <a:pt x="665493" y="633985"/>
                </a:lnTo>
                <a:lnTo>
                  <a:pt x="602321" y="626531"/>
                </a:lnTo>
                <a:lnTo>
                  <a:pt x="541266" y="617593"/>
                </a:lnTo>
                <a:lnTo>
                  <a:pt x="482509" y="607234"/>
                </a:lnTo>
                <a:lnTo>
                  <a:pt x="426231" y="595515"/>
                </a:lnTo>
                <a:lnTo>
                  <a:pt x="372613" y="582500"/>
                </a:lnTo>
                <a:lnTo>
                  <a:pt x="321836" y="568251"/>
                </a:lnTo>
                <a:lnTo>
                  <a:pt x="274081" y="552831"/>
                </a:lnTo>
                <a:lnTo>
                  <a:pt x="229530" y="536302"/>
                </a:lnTo>
                <a:lnTo>
                  <a:pt x="188362" y="518728"/>
                </a:lnTo>
                <a:lnTo>
                  <a:pt x="150760" y="500171"/>
                </a:lnTo>
                <a:lnTo>
                  <a:pt x="116903" y="480694"/>
                </a:lnTo>
                <a:lnTo>
                  <a:pt x="61153" y="439229"/>
                </a:lnTo>
                <a:lnTo>
                  <a:pt x="22558" y="394835"/>
                </a:lnTo>
                <a:lnTo>
                  <a:pt x="2566" y="348014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23652" y="3211449"/>
            <a:ext cx="1140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latin typeface="Arial"/>
                <a:cs typeface="Arial"/>
              </a:rPr>
              <a:t>Mam</a:t>
            </a:r>
            <a:r>
              <a:rPr sz="2000" spc="-75" dirty="0">
                <a:latin typeface="Arial"/>
                <a:cs typeface="Arial"/>
              </a:rPr>
              <a:t>me</a:t>
            </a:r>
            <a:r>
              <a:rPr sz="2000" spc="-40" dirty="0">
                <a:latin typeface="Arial"/>
                <a:cs typeface="Arial"/>
              </a:rPr>
              <a:t>l</a:t>
            </a:r>
            <a:r>
              <a:rPr sz="2000" spc="-50" dirty="0"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22711" y="4537709"/>
            <a:ext cx="9906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latin typeface="Arial"/>
                <a:cs typeface="Arial"/>
              </a:rPr>
              <a:t>Analisi  </a:t>
            </a:r>
            <a:r>
              <a:rPr sz="2000" spc="-85" dirty="0">
                <a:latin typeface="Arial"/>
                <a:cs typeface="Arial"/>
              </a:rPr>
              <a:t>mediche  </a:t>
            </a:r>
            <a:r>
              <a:rPr sz="2000" spc="-50" dirty="0">
                <a:latin typeface="Arial"/>
                <a:cs typeface="Arial"/>
              </a:rPr>
              <a:t>pre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at</a:t>
            </a:r>
            <a:r>
              <a:rPr sz="2000" spc="5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55657" y="5805932"/>
            <a:ext cx="628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Arial"/>
                <a:cs typeface="Arial"/>
              </a:rPr>
              <a:t>Pa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2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1007" y="5950407"/>
            <a:ext cx="1625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5" dirty="0">
                <a:latin typeface="Arial"/>
                <a:cs typeface="Arial"/>
              </a:rPr>
              <a:t>Co</a:t>
            </a:r>
            <a:r>
              <a:rPr sz="2000" spc="-135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tr</a:t>
            </a:r>
            <a:r>
              <a:rPr sz="2000" spc="65" dirty="0">
                <a:latin typeface="Arial"/>
                <a:cs typeface="Arial"/>
              </a:rPr>
              <a:t>a</a:t>
            </a:r>
            <a:r>
              <a:rPr sz="2000" spc="-175" dirty="0">
                <a:latin typeface="Arial"/>
                <a:cs typeface="Arial"/>
              </a:rPr>
              <a:t>cc</a:t>
            </a:r>
            <a:r>
              <a:rPr sz="2000" spc="-204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z</a:t>
            </a:r>
            <a:r>
              <a:rPr sz="2000" spc="-65" dirty="0">
                <a:latin typeface="Arial"/>
                <a:cs typeface="Arial"/>
              </a:rPr>
              <a:t>i</a:t>
            </a:r>
            <a:r>
              <a:rPr sz="2000" spc="-85" dirty="0">
                <a:latin typeface="Arial"/>
                <a:cs typeface="Arial"/>
              </a:rPr>
              <a:t>o</a:t>
            </a:r>
            <a:r>
              <a:rPr sz="2000" spc="-90" dirty="0">
                <a:latin typeface="Arial"/>
                <a:cs typeface="Arial"/>
              </a:rPr>
              <a:t>n</a:t>
            </a:r>
            <a:r>
              <a:rPr sz="2000" spc="-15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4365" y="5698947"/>
            <a:ext cx="145796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00"/>
              </a:spcBef>
            </a:pPr>
            <a:r>
              <a:rPr sz="2000" spc="-65" dirty="0">
                <a:latin typeface="Arial"/>
                <a:cs typeface="Arial"/>
              </a:rPr>
              <a:t>Sviluppo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sz="2000" spc="-80" dirty="0">
                <a:latin typeface="Arial"/>
                <a:cs typeface="Arial"/>
              </a:rPr>
              <a:t>d</a:t>
            </a:r>
            <a:r>
              <a:rPr sz="2000" spc="-8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ll</a:t>
            </a:r>
            <a:r>
              <a:rPr sz="2000" spc="-10" dirty="0">
                <a:latin typeface="Arial"/>
                <a:cs typeface="Arial"/>
              </a:rPr>
              <a:t>’</a:t>
            </a:r>
            <a:r>
              <a:rPr sz="2000" spc="-16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mbri</a:t>
            </a:r>
            <a:r>
              <a:rPr sz="2000" spc="-30" dirty="0">
                <a:latin typeface="Arial"/>
                <a:cs typeface="Arial"/>
              </a:rPr>
              <a:t>o</a:t>
            </a:r>
            <a:r>
              <a:rPr sz="2000" spc="-105" dirty="0"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01481" y="836802"/>
            <a:ext cx="6400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latin typeface="Arial"/>
                <a:cs typeface="Arial"/>
              </a:rPr>
              <a:t>Oo</a:t>
            </a:r>
            <a:r>
              <a:rPr sz="2000" spc="-114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60" dirty="0">
                <a:latin typeface="Arial"/>
                <a:cs typeface="Arial"/>
              </a:rPr>
              <a:t>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41030" y="2423541"/>
            <a:ext cx="1257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5" dirty="0">
                <a:latin typeface="Times New Roman"/>
                <a:cs typeface="Times New Roman"/>
              </a:rPr>
              <a:t>FEMMINILE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9493" y="4530090"/>
            <a:ext cx="1383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Times New Roman"/>
                <a:cs typeface="Times New Roman"/>
              </a:rPr>
              <a:t>GRAVIDANZA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2688" y="4530090"/>
            <a:ext cx="1861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Times New Roman"/>
                <a:cs typeface="Times New Roman"/>
              </a:rPr>
              <a:t>ACCOPPIAMENTO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87340" y="3159251"/>
            <a:ext cx="2046732" cy="682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5640" y="3159251"/>
            <a:ext cx="501396" cy="682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62728" y="3525011"/>
            <a:ext cx="2596896" cy="682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51192" y="3525011"/>
            <a:ext cx="501396" cy="682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33164" y="2317445"/>
            <a:ext cx="12052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latin typeface="Times New Roman"/>
                <a:cs typeface="Times New Roman"/>
              </a:rPr>
              <a:t>MASCHILE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2087" y="4365625"/>
            <a:ext cx="2375535" cy="647700"/>
          </a:xfrm>
          <a:custGeom>
            <a:avLst/>
            <a:gdLst/>
            <a:ahLst/>
            <a:cxnLst/>
            <a:rect l="l" t="t" r="r" b="b"/>
            <a:pathLst>
              <a:path w="2375535" h="647700">
                <a:moveTo>
                  <a:pt x="1187513" y="0"/>
                </a:moveTo>
                <a:lnTo>
                  <a:pt x="1115170" y="591"/>
                </a:lnTo>
                <a:lnTo>
                  <a:pt x="1043973" y="2342"/>
                </a:lnTo>
                <a:lnTo>
                  <a:pt x="974047" y="5219"/>
                </a:lnTo>
                <a:lnTo>
                  <a:pt x="905517" y="9187"/>
                </a:lnTo>
                <a:lnTo>
                  <a:pt x="838505" y="14214"/>
                </a:lnTo>
                <a:lnTo>
                  <a:pt x="773138" y="20265"/>
                </a:lnTo>
                <a:lnTo>
                  <a:pt x="709538" y="27306"/>
                </a:lnTo>
                <a:lnTo>
                  <a:pt x="647830" y="35304"/>
                </a:lnTo>
                <a:lnTo>
                  <a:pt x="588137" y="44224"/>
                </a:lnTo>
                <a:lnTo>
                  <a:pt x="530586" y="54032"/>
                </a:lnTo>
                <a:lnTo>
                  <a:pt x="475298" y="64695"/>
                </a:lnTo>
                <a:lnTo>
                  <a:pt x="422399" y="76179"/>
                </a:lnTo>
                <a:lnTo>
                  <a:pt x="372014" y="88449"/>
                </a:lnTo>
                <a:lnTo>
                  <a:pt x="324265" y="101472"/>
                </a:lnTo>
                <a:lnTo>
                  <a:pt x="279277" y="115214"/>
                </a:lnTo>
                <a:lnTo>
                  <a:pt x="237174" y="129641"/>
                </a:lnTo>
                <a:lnTo>
                  <a:pt x="198082" y="144719"/>
                </a:lnTo>
                <a:lnTo>
                  <a:pt x="162123" y="160415"/>
                </a:lnTo>
                <a:lnTo>
                  <a:pt x="100102" y="193521"/>
                </a:lnTo>
                <a:lnTo>
                  <a:pt x="52107" y="228689"/>
                </a:lnTo>
                <a:lnTo>
                  <a:pt x="19131" y="265648"/>
                </a:lnTo>
                <a:lnTo>
                  <a:pt x="2167" y="304126"/>
                </a:lnTo>
                <a:lnTo>
                  <a:pt x="0" y="323850"/>
                </a:lnTo>
                <a:lnTo>
                  <a:pt x="2167" y="343573"/>
                </a:lnTo>
                <a:lnTo>
                  <a:pt x="19131" y="382051"/>
                </a:lnTo>
                <a:lnTo>
                  <a:pt x="52107" y="419010"/>
                </a:lnTo>
                <a:lnTo>
                  <a:pt x="100102" y="454178"/>
                </a:lnTo>
                <a:lnTo>
                  <a:pt x="162123" y="487284"/>
                </a:lnTo>
                <a:lnTo>
                  <a:pt x="198082" y="502980"/>
                </a:lnTo>
                <a:lnTo>
                  <a:pt x="237174" y="518058"/>
                </a:lnTo>
                <a:lnTo>
                  <a:pt x="279277" y="532485"/>
                </a:lnTo>
                <a:lnTo>
                  <a:pt x="324265" y="546227"/>
                </a:lnTo>
                <a:lnTo>
                  <a:pt x="372014" y="559250"/>
                </a:lnTo>
                <a:lnTo>
                  <a:pt x="422399" y="571520"/>
                </a:lnTo>
                <a:lnTo>
                  <a:pt x="475298" y="583004"/>
                </a:lnTo>
                <a:lnTo>
                  <a:pt x="530586" y="593667"/>
                </a:lnTo>
                <a:lnTo>
                  <a:pt x="588137" y="603475"/>
                </a:lnTo>
                <a:lnTo>
                  <a:pt x="647830" y="612395"/>
                </a:lnTo>
                <a:lnTo>
                  <a:pt x="709538" y="620393"/>
                </a:lnTo>
                <a:lnTo>
                  <a:pt x="773138" y="627434"/>
                </a:lnTo>
                <a:lnTo>
                  <a:pt x="838505" y="633485"/>
                </a:lnTo>
                <a:lnTo>
                  <a:pt x="905517" y="638512"/>
                </a:lnTo>
                <a:lnTo>
                  <a:pt x="974047" y="642480"/>
                </a:lnTo>
                <a:lnTo>
                  <a:pt x="1043973" y="645357"/>
                </a:lnTo>
                <a:lnTo>
                  <a:pt x="1115170" y="647108"/>
                </a:lnTo>
                <a:lnTo>
                  <a:pt x="1187513" y="647700"/>
                </a:lnTo>
                <a:lnTo>
                  <a:pt x="1259838" y="647108"/>
                </a:lnTo>
                <a:lnTo>
                  <a:pt x="1331018" y="645357"/>
                </a:lnTo>
                <a:lnTo>
                  <a:pt x="1400930" y="642480"/>
                </a:lnTo>
                <a:lnTo>
                  <a:pt x="1469448" y="638512"/>
                </a:lnTo>
                <a:lnTo>
                  <a:pt x="1536449" y="633485"/>
                </a:lnTo>
                <a:lnTo>
                  <a:pt x="1601809" y="627434"/>
                </a:lnTo>
                <a:lnTo>
                  <a:pt x="1665402" y="620393"/>
                </a:lnTo>
                <a:lnTo>
                  <a:pt x="1727105" y="612395"/>
                </a:lnTo>
                <a:lnTo>
                  <a:pt x="1786793" y="603475"/>
                </a:lnTo>
                <a:lnTo>
                  <a:pt x="1844342" y="593667"/>
                </a:lnTo>
                <a:lnTo>
                  <a:pt x="1899628" y="583004"/>
                </a:lnTo>
                <a:lnTo>
                  <a:pt x="1952527" y="571520"/>
                </a:lnTo>
                <a:lnTo>
                  <a:pt x="2002913" y="559250"/>
                </a:lnTo>
                <a:lnTo>
                  <a:pt x="2050664" y="546227"/>
                </a:lnTo>
                <a:lnTo>
                  <a:pt x="2095654" y="532485"/>
                </a:lnTo>
                <a:lnTo>
                  <a:pt x="2137759" y="518058"/>
                </a:lnTo>
                <a:lnTo>
                  <a:pt x="2176854" y="502980"/>
                </a:lnTo>
                <a:lnTo>
                  <a:pt x="2212817" y="487284"/>
                </a:lnTo>
                <a:lnTo>
                  <a:pt x="2274844" y="454178"/>
                </a:lnTo>
                <a:lnTo>
                  <a:pt x="2322846" y="419010"/>
                </a:lnTo>
                <a:lnTo>
                  <a:pt x="2355828" y="382051"/>
                </a:lnTo>
                <a:lnTo>
                  <a:pt x="2372795" y="343573"/>
                </a:lnTo>
                <a:lnTo>
                  <a:pt x="2374963" y="323850"/>
                </a:lnTo>
                <a:lnTo>
                  <a:pt x="2372795" y="304126"/>
                </a:lnTo>
                <a:lnTo>
                  <a:pt x="2355828" y="265648"/>
                </a:lnTo>
                <a:lnTo>
                  <a:pt x="2322846" y="228689"/>
                </a:lnTo>
                <a:lnTo>
                  <a:pt x="2274844" y="193521"/>
                </a:lnTo>
                <a:lnTo>
                  <a:pt x="2212817" y="160415"/>
                </a:lnTo>
                <a:lnTo>
                  <a:pt x="2176854" y="144719"/>
                </a:lnTo>
                <a:lnTo>
                  <a:pt x="2137759" y="129641"/>
                </a:lnTo>
                <a:lnTo>
                  <a:pt x="2095654" y="115214"/>
                </a:lnTo>
                <a:lnTo>
                  <a:pt x="2050664" y="101472"/>
                </a:lnTo>
                <a:lnTo>
                  <a:pt x="2002913" y="88449"/>
                </a:lnTo>
                <a:lnTo>
                  <a:pt x="1952527" y="76179"/>
                </a:lnTo>
                <a:lnTo>
                  <a:pt x="1899628" y="64695"/>
                </a:lnTo>
                <a:lnTo>
                  <a:pt x="1844342" y="54032"/>
                </a:lnTo>
                <a:lnTo>
                  <a:pt x="1786793" y="44224"/>
                </a:lnTo>
                <a:lnTo>
                  <a:pt x="1727105" y="35304"/>
                </a:lnTo>
                <a:lnTo>
                  <a:pt x="1665402" y="27306"/>
                </a:lnTo>
                <a:lnTo>
                  <a:pt x="1601809" y="20265"/>
                </a:lnTo>
                <a:lnTo>
                  <a:pt x="1536449" y="14214"/>
                </a:lnTo>
                <a:lnTo>
                  <a:pt x="1469448" y="9187"/>
                </a:lnTo>
                <a:lnTo>
                  <a:pt x="1400930" y="5219"/>
                </a:lnTo>
                <a:lnTo>
                  <a:pt x="1331018" y="2342"/>
                </a:lnTo>
                <a:lnTo>
                  <a:pt x="1259838" y="591"/>
                </a:lnTo>
                <a:lnTo>
                  <a:pt x="1187513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087" y="4365625"/>
            <a:ext cx="2375535" cy="647700"/>
          </a:xfrm>
          <a:custGeom>
            <a:avLst/>
            <a:gdLst/>
            <a:ahLst/>
            <a:cxnLst/>
            <a:rect l="l" t="t" r="r" b="b"/>
            <a:pathLst>
              <a:path w="2375535" h="647700">
                <a:moveTo>
                  <a:pt x="0" y="323850"/>
                </a:moveTo>
                <a:lnTo>
                  <a:pt x="8585" y="284714"/>
                </a:lnTo>
                <a:lnTo>
                  <a:pt x="33680" y="246962"/>
                </a:lnTo>
                <a:lnTo>
                  <a:pt x="74290" y="210864"/>
                </a:lnTo>
                <a:lnTo>
                  <a:pt x="129421" y="176693"/>
                </a:lnTo>
                <a:lnTo>
                  <a:pt x="198082" y="144719"/>
                </a:lnTo>
                <a:lnTo>
                  <a:pt x="237174" y="129641"/>
                </a:lnTo>
                <a:lnTo>
                  <a:pt x="279277" y="115214"/>
                </a:lnTo>
                <a:lnTo>
                  <a:pt x="324265" y="101472"/>
                </a:lnTo>
                <a:lnTo>
                  <a:pt x="372014" y="88449"/>
                </a:lnTo>
                <a:lnTo>
                  <a:pt x="422399" y="76179"/>
                </a:lnTo>
                <a:lnTo>
                  <a:pt x="475298" y="64695"/>
                </a:lnTo>
                <a:lnTo>
                  <a:pt x="530586" y="54032"/>
                </a:lnTo>
                <a:lnTo>
                  <a:pt x="588137" y="44224"/>
                </a:lnTo>
                <a:lnTo>
                  <a:pt x="647830" y="35304"/>
                </a:lnTo>
                <a:lnTo>
                  <a:pt x="709538" y="27306"/>
                </a:lnTo>
                <a:lnTo>
                  <a:pt x="773138" y="20265"/>
                </a:lnTo>
                <a:lnTo>
                  <a:pt x="838505" y="14214"/>
                </a:lnTo>
                <a:lnTo>
                  <a:pt x="905517" y="9187"/>
                </a:lnTo>
                <a:lnTo>
                  <a:pt x="974047" y="5219"/>
                </a:lnTo>
                <a:lnTo>
                  <a:pt x="1043973" y="2342"/>
                </a:lnTo>
                <a:lnTo>
                  <a:pt x="1115170" y="591"/>
                </a:lnTo>
                <a:lnTo>
                  <a:pt x="1187513" y="0"/>
                </a:lnTo>
                <a:lnTo>
                  <a:pt x="1259838" y="591"/>
                </a:lnTo>
                <a:lnTo>
                  <a:pt x="1331018" y="2342"/>
                </a:lnTo>
                <a:lnTo>
                  <a:pt x="1400930" y="5219"/>
                </a:lnTo>
                <a:lnTo>
                  <a:pt x="1469448" y="9187"/>
                </a:lnTo>
                <a:lnTo>
                  <a:pt x="1536449" y="14214"/>
                </a:lnTo>
                <a:lnTo>
                  <a:pt x="1601809" y="20265"/>
                </a:lnTo>
                <a:lnTo>
                  <a:pt x="1665402" y="27306"/>
                </a:lnTo>
                <a:lnTo>
                  <a:pt x="1727105" y="35304"/>
                </a:lnTo>
                <a:lnTo>
                  <a:pt x="1786793" y="44224"/>
                </a:lnTo>
                <a:lnTo>
                  <a:pt x="1844342" y="54032"/>
                </a:lnTo>
                <a:lnTo>
                  <a:pt x="1899628" y="64695"/>
                </a:lnTo>
                <a:lnTo>
                  <a:pt x="1952527" y="76179"/>
                </a:lnTo>
                <a:lnTo>
                  <a:pt x="2002913" y="88449"/>
                </a:lnTo>
                <a:lnTo>
                  <a:pt x="2050664" y="101472"/>
                </a:lnTo>
                <a:lnTo>
                  <a:pt x="2095654" y="115214"/>
                </a:lnTo>
                <a:lnTo>
                  <a:pt x="2137759" y="129641"/>
                </a:lnTo>
                <a:lnTo>
                  <a:pt x="2176854" y="144719"/>
                </a:lnTo>
                <a:lnTo>
                  <a:pt x="2212817" y="160415"/>
                </a:lnTo>
                <a:lnTo>
                  <a:pt x="2274844" y="193521"/>
                </a:lnTo>
                <a:lnTo>
                  <a:pt x="2322846" y="228689"/>
                </a:lnTo>
                <a:lnTo>
                  <a:pt x="2355828" y="265648"/>
                </a:lnTo>
                <a:lnTo>
                  <a:pt x="2372795" y="304126"/>
                </a:lnTo>
                <a:lnTo>
                  <a:pt x="2374963" y="323850"/>
                </a:lnTo>
                <a:lnTo>
                  <a:pt x="2372795" y="343573"/>
                </a:lnTo>
                <a:lnTo>
                  <a:pt x="2355828" y="382051"/>
                </a:lnTo>
                <a:lnTo>
                  <a:pt x="2322846" y="419010"/>
                </a:lnTo>
                <a:lnTo>
                  <a:pt x="2274844" y="454178"/>
                </a:lnTo>
                <a:lnTo>
                  <a:pt x="2212817" y="487284"/>
                </a:lnTo>
                <a:lnTo>
                  <a:pt x="2176854" y="502980"/>
                </a:lnTo>
                <a:lnTo>
                  <a:pt x="2137759" y="518058"/>
                </a:lnTo>
                <a:lnTo>
                  <a:pt x="2095654" y="532485"/>
                </a:lnTo>
                <a:lnTo>
                  <a:pt x="2050664" y="546227"/>
                </a:lnTo>
                <a:lnTo>
                  <a:pt x="2002913" y="559250"/>
                </a:lnTo>
                <a:lnTo>
                  <a:pt x="1952527" y="571520"/>
                </a:lnTo>
                <a:lnTo>
                  <a:pt x="1899628" y="583004"/>
                </a:lnTo>
                <a:lnTo>
                  <a:pt x="1844342" y="593667"/>
                </a:lnTo>
                <a:lnTo>
                  <a:pt x="1786793" y="603475"/>
                </a:lnTo>
                <a:lnTo>
                  <a:pt x="1727105" y="612395"/>
                </a:lnTo>
                <a:lnTo>
                  <a:pt x="1665402" y="620393"/>
                </a:lnTo>
                <a:lnTo>
                  <a:pt x="1601809" y="627434"/>
                </a:lnTo>
                <a:lnTo>
                  <a:pt x="1536449" y="633485"/>
                </a:lnTo>
                <a:lnTo>
                  <a:pt x="1469448" y="638512"/>
                </a:lnTo>
                <a:lnTo>
                  <a:pt x="1400930" y="642480"/>
                </a:lnTo>
                <a:lnTo>
                  <a:pt x="1331018" y="645357"/>
                </a:lnTo>
                <a:lnTo>
                  <a:pt x="1259838" y="647108"/>
                </a:lnTo>
                <a:lnTo>
                  <a:pt x="1187513" y="647700"/>
                </a:lnTo>
                <a:lnTo>
                  <a:pt x="1115170" y="647108"/>
                </a:lnTo>
                <a:lnTo>
                  <a:pt x="1043973" y="645357"/>
                </a:lnTo>
                <a:lnTo>
                  <a:pt x="974047" y="642480"/>
                </a:lnTo>
                <a:lnTo>
                  <a:pt x="905517" y="638512"/>
                </a:lnTo>
                <a:lnTo>
                  <a:pt x="838505" y="633485"/>
                </a:lnTo>
                <a:lnTo>
                  <a:pt x="773138" y="627434"/>
                </a:lnTo>
                <a:lnTo>
                  <a:pt x="709538" y="620393"/>
                </a:lnTo>
                <a:lnTo>
                  <a:pt x="647830" y="612395"/>
                </a:lnTo>
                <a:lnTo>
                  <a:pt x="588137" y="603475"/>
                </a:lnTo>
                <a:lnTo>
                  <a:pt x="530586" y="593667"/>
                </a:lnTo>
                <a:lnTo>
                  <a:pt x="475298" y="583004"/>
                </a:lnTo>
                <a:lnTo>
                  <a:pt x="422399" y="571520"/>
                </a:lnTo>
                <a:lnTo>
                  <a:pt x="372014" y="559250"/>
                </a:lnTo>
                <a:lnTo>
                  <a:pt x="324265" y="546227"/>
                </a:lnTo>
                <a:lnTo>
                  <a:pt x="279277" y="532485"/>
                </a:lnTo>
                <a:lnTo>
                  <a:pt x="237174" y="518058"/>
                </a:lnTo>
                <a:lnTo>
                  <a:pt x="198082" y="502980"/>
                </a:lnTo>
                <a:lnTo>
                  <a:pt x="162123" y="487284"/>
                </a:lnTo>
                <a:lnTo>
                  <a:pt x="100102" y="454178"/>
                </a:lnTo>
                <a:lnTo>
                  <a:pt x="52107" y="419010"/>
                </a:lnTo>
                <a:lnTo>
                  <a:pt x="19131" y="382051"/>
                </a:lnTo>
                <a:lnTo>
                  <a:pt x="2167" y="343573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0486" y="4510277"/>
            <a:ext cx="1477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Fecondazione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17752" y="1656080"/>
            <a:ext cx="1708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latin typeface="Arial"/>
                <a:cs typeface="Arial"/>
              </a:rPr>
              <a:t>Sp</a:t>
            </a:r>
            <a:r>
              <a:rPr sz="2000" spc="-17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rma</a:t>
            </a:r>
            <a:r>
              <a:rPr sz="2000" spc="-45" dirty="0">
                <a:latin typeface="Arial"/>
                <a:cs typeface="Arial"/>
              </a:rPr>
              <a:t>tog</a:t>
            </a:r>
            <a:r>
              <a:rPr sz="2000" spc="-65" dirty="0">
                <a:latin typeface="Arial"/>
                <a:cs typeface="Arial"/>
              </a:rPr>
              <a:t>e</a:t>
            </a:r>
            <a:r>
              <a:rPr sz="2000" spc="-110" dirty="0">
                <a:latin typeface="Arial"/>
                <a:cs typeface="Arial"/>
              </a:rPr>
              <a:t>n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204" dirty="0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59122" y="1224152"/>
            <a:ext cx="1359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latin typeface="Arial"/>
                <a:cs typeface="Arial"/>
              </a:rPr>
              <a:t>Spermatozoi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35928" y="1511553"/>
            <a:ext cx="561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latin typeface="Arial"/>
                <a:cs typeface="Arial"/>
              </a:rPr>
              <a:t>P</a:t>
            </a:r>
            <a:r>
              <a:rPr sz="2000" spc="-114" dirty="0">
                <a:latin typeface="Arial"/>
                <a:cs typeface="Arial"/>
              </a:rPr>
              <a:t>e</a:t>
            </a:r>
            <a:r>
              <a:rPr sz="2000" spc="-110" dirty="0"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75279" y="3024581"/>
            <a:ext cx="827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Arial"/>
                <a:cs typeface="Arial"/>
              </a:rPr>
              <a:t>Ormo</a:t>
            </a:r>
            <a:r>
              <a:rPr sz="2000" spc="-35" dirty="0">
                <a:latin typeface="Arial"/>
                <a:cs typeface="Arial"/>
              </a:rPr>
              <a:t>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709150" y="2830576"/>
            <a:ext cx="621030" cy="333375"/>
          </a:xfrm>
          <a:custGeom>
            <a:avLst/>
            <a:gdLst/>
            <a:ahLst/>
            <a:cxnLst/>
            <a:rect l="l" t="t" r="r" b="b"/>
            <a:pathLst>
              <a:path w="621029" h="333375">
                <a:moveTo>
                  <a:pt x="0" y="0"/>
                </a:moveTo>
                <a:lnTo>
                  <a:pt x="620776" y="3333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Segnaposto data 4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B1CF25B-BED6-43F6-A208-818CF31CA1CA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2" name="Segnaposto numero diapositiva 4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1632" y="217487"/>
            <a:ext cx="8940663" cy="610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6523" y="5752896"/>
            <a:ext cx="19773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>
                <a:latin typeface="Arial"/>
                <a:cs typeface="Arial"/>
              </a:rPr>
              <a:t>Maschile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2732" y="5752896"/>
            <a:ext cx="2463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0" dirty="0">
                <a:latin typeface="Arial"/>
                <a:cs typeface="Arial"/>
              </a:rPr>
              <a:t>Femminile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163068"/>
            <a:ext cx="1100327" cy="150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4191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5400" spc="-165" dirty="0" smtClean="0"/>
              <a:t>Organi genitali</a:t>
            </a:r>
            <a:endParaRPr sz="540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743C646-A370-4393-85D6-E4A0B2A65634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1900" y="885761"/>
            <a:ext cx="5643626" cy="568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1883" y="121920"/>
            <a:ext cx="822959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6630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60" dirty="0"/>
              <a:t>Apparato </a:t>
            </a:r>
            <a:r>
              <a:rPr sz="4000" spc="-120" dirty="0"/>
              <a:t>riproduttore</a:t>
            </a:r>
            <a:r>
              <a:rPr sz="4000" spc="-130" dirty="0"/>
              <a:t> </a:t>
            </a:r>
            <a:r>
              <a:rPr sz="4000" spc="-110" dirty="0"/>
              <a:t>maschile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413715" y="2014804"/>
            <a:ext cx="6667500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latin typeface="Arial"/>
                <a:cs typeface="Arial"/>
              </a:rPr>
              <a:t>All’ </a:t>
            </a:r>
            <a:r>
              <a:rPr sz="2600" spc="-145" dirty="0">
                <a:latin typeface="Arial"/>
                <a:cs typeface="Arial"/>
              </a:rPr>
              <a:t>esterno: </a:t>
            </a:r>
            <a:r>
              <a:rPr sz="2600" spc="-114" dirty="0">
                <a:latin typeface="Arial"/>
                <a:cs typeface="Arial"/>
              </a:rPr>
              <a:t>pene </a:t>
            </a:r>
            <a:r>
              <a:rPr sz="2600" spc="-190" dirty="0">
                <a:latin typeface="Arial"/>
                <a:cs typeface="Arial"/>
              </a:rPr>
              <a:t>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scroto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latin typeface="Arial"/>
                <a:cs typeface="Arial"/>
              </a:rPr>
              <a:t>All’ </a:t>
            </a:r>
            <a:r>
              <a:rPr sz="2600" spc="-70" dirty="0">
                <a:latin typeface="Arial"/>
                <a:cs typeface="Arial"/>
              </a:rPr>
              <a:t>interno: </a:t>
            </a:r>
            <a:r>
              <a:rPr sz="2600" spc="-60" dirty="0">
                <a:latin typeface="Arial"/>
                <a:cs typeface="Arial"/>
              </a:rPr>
              <a:t>vie </a:t>
            </a:r>
            <a:r>
              <a:rPr sz="2600" spc="-105" dirty="0">
                <a:latin typeface="Arial"/>
                <a:cs typeface="Arial"/>
              </a:rPr>
              <a:t>spermatiche, </a:t>
            </a:r>
            <a:r>
              <a:rPr sz="2600" spc="-170" dirty="0">
                <a:latin typeface="Arial"/>
                <a:cs typeface="Arial"/>
              </a:rPr>
              <a:t>vescicole </a:t>
            </a:r>
            <a:r>
              <a:rPr sz="2600" spc="-110" dirty="0">
                <a:latin typeface="Arial"/>
                <a:cs typeface="Arial"/>
              </a:rPr>
              <a:t>seminali,  </a:t>
            </a:r>
            <a:r>
              <a:rPr sz="2600" spc="-70" dirty="0">
                <a:latin typeface="Arial"/>
                <a:cs typeface="Arial"/>
              </a:rPr>
              <a:t>ghiandole </a:t>
            </a:r>
            <a:r>
              <a:rPr sz="2600" spc="-30" dirty="0">
                <a:latin typeface="Arial"/>
                <a:cs typeface="Arial"/>
              </a:rPr>
              <a:t>bulbouretrali, </a:t>
            </a:r>
            <a:r>
              <a:rPr sz="2600" spc="-55" dirty="0">
                <a:latin typeface="Arial"/>
                <a:cs typeface="Arial"/>
              </a:rPr>
              <a:t>prostata,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uretra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600" spc="-110" dirty="0">
                <a:latin typeface="Arial"/>
                <a:cs typeface="Arial"/>
              </a:rPr>
              <a:t>I </a:t>
            </a:r>
            <a:r>
              <a:rPr sz="2600" spc="-85" dirty="0">
                <a:latin typeface="Arial"/>
                <a:cs typeface="Arial"/>
              </a:rPr>
              <a:t>testicoli </a:t>
            </a:r>
            <a:r>
              <a:rPr sz="2600" spc="-100" dirty="0">
                <a:latin typeface="Arial"/>
                <a:cs typeface="Arial"/>
              </a:rPr>
              <a:t>contengono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spermatozoi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6D95A89-3D46-4664-9107-A351BB2FB67A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325" y="130111"/>
            <a:ext cx="10585450" cy="6727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0584" y="201168"/>
            <a:ext cx="903732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3636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Spermatogenesi</a:t>
            </a:r>
          </a:p>
        </p:txBody>
      </p:sp>
      <p:sp>
        <p:nvSpPr>
          <p:cNvPr id="6" name="object 6"/>
          <p:cNvSpPr/>
          <p:nvPr/>
        </p:nvSpPr>
        <p:spPr>
          <a:xfrm>
            <a:off x="11064875" y="0"/>
            <a:ext cx="576580" cy="692150"/>
          </a:xfrm>
          <a:custGeom>
            <a:avLst/>
            <a:gdLst/>
            <a:ahLst/>
            <a:cxnLst/>
            <a:rect l="l" t="t" r="r" b="b"/>
            <a:pathLst>
              <a:path w="576579" h="692150">
                <a:moveTo>
                  <a:pt x="0" y="692150"/>
                </a:moveTo>
                <a:lnTo>
                  <a:pt x="576262" y="692150"/>
                </a:lnTo>
                <a:lnTo>
                  <a:pt x="576262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64875" y="0"/>
            <a:ext cx="576580" cy="692150"/>
          </a:xfrm>
          <a:custGeom>
            <a:avLst/>
            <a:gdLst/>
            <a:ahLst/>
            <a:cxnLst/>
            <a:rect l="l" t="t" r="r" b="b"/>
            <a:pathLst>
              <a:path w="576579" h="692150">
                <a:moveTo>
                  <a:pt x="0" y="692150"/>
                </a:moveTo>
                <a:lnTo>
                  <a:pt x="576262" y="692150"/>
                </a:lnTo>
                <a:lnTo>
                  <a:pt x="576262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B96B2A0-0447-40A6-BD0A-1BA4BA4E8C5F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29025"/>
            <a:ext cx="5591175" cy="322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5952" y="342900"/>
            <a:ext cx="903731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526161"/>
            <a:ext cx="3006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Spermatozoo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9016" y="1654555"/>
            <a:ext cx="31997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180" dirty="0">
                <a:latin typeface="Arial"/>
                <a:cs typeface="Arial"/>
              </a:rPr>
              <a:t>Testa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spc="-165" dirty="0">
                <a:latin typeface="Arial"/>
                <a:cs typeface="Arial"/>
              </a:rPr>
              <a:t>Regione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intermedia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Coda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0"/>
            <a:ext cx="6857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ED1E564-9900-428C-A577-AB533ED804B1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1525" y="620712"/>
            <a:ext cx="7610474" cy="573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2327909"/>
            <a:ext cx="41871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80" dirty="0">
                <a:latin typeface="Arial"/>
                <a:cs typeface="Arial"/>
              </a:rPr>
              <a:t>Cilindrico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latin typeface="Arial"/>
                <a:cs typeface="Arial"/>
              </a:rPr>
              <a:t>Formato </a:t>
            </a:r>
            <a:r>
              <a:rPr sz="2400" spc="-5" dirty="0">
                <a:latin typeface="Arial"/>
                <a:cs typeface="Arial"/>
              </a:rPr>
              <a:t>da </a:t>
            </a:r>
            <a:r>
              <a:rPr sz="2400" spc="-60" dirty="0">
                <a:latin typeface="Arial"/>
                <a:cs typeface="Arial"/>
              </a:rPr>
              <a:t>glande </a:t>
            </a:r>
            <a:r>
              <a:rPr sz="2400" spc="-180" dirty="0">
                <a:latin typeface="Arial"/>
                <a:cs typeface="Arial"/>
              </a:rPr>
              <a:t>e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prepuzio</a:t>
            </a:r>
            <a:endParaRPr sz="2400">
              <a:latin typeface="Arial"/>
              <a:cs typeface="Arial"/>
            </a:endParaRPr>
          </a:p>
          <a:p>
            <a:pPr marL="299085" marR="80264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35" dirty="0">
                <a:latin typeface="Arial"/>
                <a:cs typeface="Arial"/>
              </a:rPr>
              <a:t>Erezione </a:t>
            </a:r>
            <a:r>
              <a:rPr sz="2400" spc="-85" dirty="0">
                <a:latin typeface="Arial"/>
                <a:cs typeface="Arial"/>
              </a:rPr>
              <a:t>grazie </a:t>
            </a:r>
            <a:r>
              <a:rPr sz="2400" spc="-10" dirty="0">
                <a:latin typeface="Arial"/>
                <a:cs typeface="Arial"/>
              </a:rPr>
              <a:t>ai </a:t>
            </a:r>
            <a:r>
              <a:rPr sz="2400" spc="-125" dirty="0">
                <a:latin typeface="Arial"/>
                <a:cs typeface="Arial"/>
              </a:rPr>
              <a:t>tessuti  </a:t>
            </a:r>
            <a:r>
              <a:rPr sz="2400" spc="-155" dirty="0">
                <a:latin typeface="Arial"/>
                <a:cs typeface="Arial"/>
              </a:rPr>
              <a:t>spugnosi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erettili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0551" y="152400"/>
            <a:ext cx="903732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685800"/>
            <a:ext cx="1152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Pe</a:t>
            </a:r>
            <a:r>
              <a:rPr spc="-95" dirty="0"/>
              <a:t>n</a:t>
            </a:r>
            <a:r>
              <a:rPr spc="125" dirty="0"/>
              <a:t>e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6CF993E-8DBF-407C-8973-98BF664FDFC0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67171" y="138684"/>
            <a:ext cx="903731" cy="123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5281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Testosterone </a:t>
            </a:r>
            <a:r>
              <a:rPr spc="125" dirty="0"/>
              <a:t>e</a:t>
            </a:r>
            <a:r>
              <a:rPr spc="515" dirty="0"/>
              <a:t> </a:t>
            </a:r>
            <a:r>
              <a:rPr spc="-210" dirty="0"/>
              <a:t>ormoni</a:t>
            </a:r>
          </a:p>
        </p:txBody>
      </p:sp>
      <p:sp>
        <p:nvSpPr>
          <p:cNvPr id="5" name="object 5"/>
          <p:cNvSpPr/>
          <p:nvPr/>
        </p:nvSpPr>
        <p:spPr>
          <a:xfrm>
            <a:off x="1487550" y="1136649"/>
            <a:ext cx="9516999" cy="5721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8925" y="1484375"/>
            <a:ext cx="2089150" cy="1708150"/>
          </a:xfrm>
          <a:custGeom>
            <a:avLst/>
            <a:gdLst/>
            <a:ahLst/>
            <a:cxnLst/>
            <a:rect l="l" t="t" r="r" b="b"/>
            <a:pathLst>
              <a:path w="2089150" h="1708150">
                <a:moveTo>
                  <a:pt x="0" y="1708150"/>
                </a:moveTo>
                <a:lnTo>
                  <a:pt x="2089150" y="1708150"/>
                </a:lnTo>
                <a:lnTo>
                  <a:pt x="2089150" y="0"/>
                </a:lnTo>
                <a:lnTo>
                  <a:pt x="0" y="0"/>
                </a:lnTo>
                <a:lnTo>
                  <a:pt x="0" y="1708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7623" y="1443227"/>
            <a:ext cx="417575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5579" y="1763267"/>
            <a:ext cx="417575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7559" y="2403348"/>
            <a:ext cx="417575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2852" y="2723388"/>
            <a:ext cx="417576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47800" y="1752600"/>
            <a:ext cx="18796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0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404040"/>
                </a:solidFill>
                <a:latin typeface="Arial"/>
                <a:cs typeface="Arial"/>
              </a:rPr>
              <a:t>Quando </a:t>
            </a:r>
            <a:r>
              <a:rPr sz="2100" spc="1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1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livelli  </a:t>
            </a:r>
            <a:r>
              <a:rPr sz="2100" spc="-110" dirty="0">
                <a:solidFill>
                  <a:srgbClr val="404040"/>
                </a:solidFill>
                <a:latin typeface="Arial"/>
                <a:cs typeface="Arial"/>
              </a:rPr>
              <a:t>sono </a:t>
            </a:r>
            <a:r>
              <a:rPr sz="2100" spc="-130" dirty="0">
                <a:solidFill>
                  <a:srgbClr val="404040"/>
                </a:solidFill>
                <a:latin typeface="Arial"/>
                <a:cs typeface="Arial"/>
              </a:rPr>
              <a:t>bassi,</a:t>
            </a:r>
            <a:endParaRPr sz="2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l’ipotalamo  </a:t>
            </a:r>
            <a:r>
              <a:rPr sz="2100" spc="-70" dirty="0">
                <a:solidFill>
                  <a:srgbClr val="404040"/>
                </a:solidFill>
                <a:latin typeface="Arial"/>
                <a:cs typeface="Arial"/>
              </a:rPr>
              <a:t>ricomincia </a:t>
            </a:r>
            <a:r>
              <a:rPr sz="2100" spc="15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1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404040"/>
                </a:solidFill>
                <a:latin typeface="Arial"/>
                <a:cs typeface="Arial"/>
              </a:rPr>
              <a:t>ciclo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7CE5964-6BDC-480F-B190-35BA2C5E8317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448</Words>
  <Application>Microsoft Office PowerPoint</Application>
  <PresentationFormat>Personalizzato</PresentationFormat>
  <Paragraphs>167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APPARATO RIPRODUTTORE</vt:lpstr>
      <vt:lpstr>SOMMARIO</vt:lpstr>
      <vt:lpstr>MAPPA</vt:lpstr>
      <vt:lpstr>Organi genitali</vt:lpstr>
      <vt:lpstr>Apparato riproduttore maschile</vt:lpstr>
      <vt:lpstr>Spermatogenesi</vt:lpstr>
      <vt:lpstr>Spermatozoo</vt:lpstr>
      <vt:lpstr>Pene</vt:lpstr>
      <vt:lpstr>Testosterone e ormoni</vt:lpstr>
      <vt:lpstr>Apparato riproduttore  femminile</vt:lpstr>
      <vt:lpstr>Oociti</vt:lpstr>
      <vt:lpstr>Ciclo mestruale</vt:lpstr>
      <vt:lpstr>Mammelle</vt:lpstr>
      <vt:lpstr>Contraccezione</vt:lpstr>
      <vt:lpstr>Fecondazione</vt:lpstr>
      <vt:lpstr>Sviluppo dell’embrione</vt:lpstr>
      <vt:lpstr>Gravidanza</vt:lpstr>
      <vt:lpstr>Parto</vt:lpstr>
      <vt:lpstr>Analisi mediche prenatali</vt:lpstr>
      <vt:lpstr>Bibliografia: Helena Curtis, Invito alla biologia.blu, Zanichelli, 2013 Sitografia: www.myzanichelli.com    www.medicina360.com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Apparato riproduttore</dc:title>
  <dc:creator>Marta</dc:creator>
  <cp:lastModifiedBy>Master</cp:lastModifiedBy>
  <cp:revision>11</cp:revision>
  <dcterms:created xsi:type="dcterms:W3CDTF">2019-07-24T17:38:25Z</dcterms:created>
  <dcterms:modified xsi:type="dcterms:W3CDTF">2019-11-25T12:17:58Z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2019-07-24T00:00:00Z</vt:filetime>
  </property>
</Properties>
</file>